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34"/>
  </p:notesMasterIdLst>
  <p:handoutMasterIdLst>
    <p:handoutMasterId r:id="rId35"/>
  </p:handoutMasterIdLst>
  <p:sldIdLst>
    <p:sldId id="1898" r:id="rId5"/>
    <p:sldId id="1914" r:id="rId6"/>
    <p:sldId id="1903" r:id="rId7"/>
    <p:sldId id="1886" r:id="rId8"/>
    <p:sldId id="1889" r:id="rId9"/>
    <p:sldId id="1913" r:id="rId10"/>
    <p:sldId id="1890" r:id="rId11"/>
    <p:sldId id="1894" r:id="rId12"/>
    <p:sldId id="1899" r:id="rId13"/>
    <p:sldId id="1900" r:id="rId14"/>
    <p:sldId id="1902" r:id="rId15"/>
    <p:sldId id="1901" r:id="rId16"/>
    <p:sldId id="1911" r:id="rId17"/>
    <p:sldId id="1885" r:id="rId18"/>
    <p:sldId id="1893" r:id="rId19"/>
    <p:sldId id="1909" r:id="rId20"/>
    <p:sldId id="1895" r:id="rId21"/>
    <p:sldId id="1888" r:id="rId22"/>
    <p:sldId id="1882" r:id="rId23"/>
    <p:sldId id="1883" r:id="rId24"/>
    <p:sldId id="1905" r:id="rId25"/>
    <p:sldId id="1907" r:id="rId26"/>
    <p:sldId id="1874" r:id="rId27"/>
    <p:sldId id="1881" r:id="rId28"/>
    <p:sldId id="1908" r:id="rId29"/>
    <p:sldId id="1904" r:id="rId30"/>
    <p:sldId id="1910" r:id="rId31"/>
    <p:sldId id="1897" r:id="rId32"/>
    <p:sldId id="1915" r:id="rId3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98"/>
            <p14:sldId id="1914"/>
            <p14:sldId id="1903"/>
            <p14:sldId id="1886"/>
            <p14:sldId id="1889"/>
            <p14:sldId id="1913"/>
            <p14:sldId id="1890"/>
            <p14:sldId id="1894"/>
            <p14:sldId id="1899"/>
            <p14:sldId id="1900"/>
            <p14:sldId id="1902"/>
            <p14:sldId id="1901"/>
            <p14:sldId id="1911"/>
            <p14:sldId id="1885"/>
            <p14:sldId id="1893"/>
            <p14:sldId id="1909"/>
            <p14:sldId id="1895"/>
            <p14:sldId id="1888"/>
            <p14:sldId id="1882"/>
            <p14:sldId id="1883"/>
            <p14:sldId id="1905"/>
            <p14:sldId id="1907"/>
            <p14:sldId id="1874"/>
            <p14:sldId id="1881"/>
            <p14:sldId id="1908"/>
            <p14:sldId id="1904"/>
            <p14:sldId id="1910"/>
            <p14:sldId id="1897"/>
            <p14:sldId id="1915"/>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tcher" initials="F" lastIdx="1" clrIdx="0">
    <p:extLst>
      <p:ext uri="{19B8F6BF-5375-455C-9EA6-DF929625EA0E}">
        <p15:presenceInfo xmlns:p15="http://schemas.microsoft.com/office/powerpoint/2012/main" userId="79d0448cb19ccb31" providerId="Windows Live"/>
      </p:ext>
    </p:extLst>
  </p:cmAuthor>
  <p:cmAuthor id="2" name="Christy McGuire" initials="CM" lastIdx="1" clrIdx="1">
    <p:extLst>
      <p:ext uri="{19B8F6BF-5375-455C-9EA6-DF929625EA0E}">
        <p15:presenceInfo xmlns:p15="http://schemas.microsoft.com/office/powerpoint/2012/main" userId="917706f90b2e66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5" autoAdjust="0"/>
    <p:restoredTop sz="96617" autoAdjust="0"/>
  </p:normalViewPr>
  <p:slideViewPr>
    <p:cSldViewPr snapToGrid="0">
      <p:cViewPr varScale="1">
        <p:scale>
          <a:sx n="109" d="100"/>
          <a:sy n="109" d="100"/>
        </p:scale>
        <p:origin x="200" y="856"/>
      </p:cViewPr>
      <p:guideLst>
        <p:guide orient="horz" pos="2184"/>
        <p:guide pos="552"/>
        <p:guide pos="7200"/>
        <p:guide pos="43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2-12T15:18:22.628"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2/12/21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0361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2</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4220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4238271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21</a:t>
            </a:fld>
            <a:endParaRPr lang="en-US" altLang="en-US" dirty="0"/>
          </a:p>
        </p:txBody>
      </p:sp>
    </p:spTree>
    <p:extLst>
      <p:ext uri="{BB962C8B-B14F-4D97-AF65-F5344CB8AC3E}">
        <p14:creationId xmlns:p14="http://schemas.microsoft.com/office/powerpoint/2010/main" val="19285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25</a:t>
            </a:fld>
            <a:endParaRPr lang="en-US" altLang="en-US" dirty="0"/>
          </a:p>
        </p:txBody>
      </p:sp>
    </p:spTree>
    <p:extLst>
      <p:ext uri="{BB962C8B-B14F-4D97-AF65-F5344CB8AC3E}">
        <p14:creationId xmlns:p14="http://schemas.microsoft.com/office/powerpoint/2010/main" val="185844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27</a:t>
            </a:fld>
            <a:endParaRPr lang="en-US" altLang="en-US" dirty="0"/>
          </a:p>
        </p:txBody>
      </p:sp>
    </p:spTree>
    <p:extLst>
      <p:ext uri="{BB962C8B-B14F-4D97-AF65-F5344CB8AC3E}">
        <p14:creationId xmlns:p14="http://schemas.microsoft.com/office/powerpoint/2010/main" val="58038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b">
            <a:normAutofit/>
          </a:bodyPr>
          <a:lstStyle>
            <a:lvl1pPr algn="ctr">
              <a:defRPr sz="4800" b="1"/>
            </a:lvl1pPr>
          </a:lstStyle>
          <a:p>
            <a:r>
              <a:rPr lang="en-US"/>
              <a:t>Click to add title</a:t>
            </a:r>
            <a:endParaRPr lang="en-US" dirty="0"/>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2/12/21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tx1"/>
                </a:solidFill>
              </a:defRPr>
            </a:lvl1pPr>
            <a:lvl2pPr marL="283464" indent="-283464">
              <a:spcBef>
                <a:spcPts val="1000"/>
              </a:spcBef>
              <a:defRPr sz="1800">
                <a:solidFill>
                  <a:schemeClr val="tx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2/12/21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9.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9.xml"/><Relationship Id="rId1" Type="http://schemas.openxmlformats.org/officeDocument/2006/relationships/video" Target="https://www.youtube.com/embed/4xRWiy1RHBQ?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nj.gov/dep/ej/" TargetMode="External"/><Relationship Id="rId2" Type="http://schemas.openxmlformats.org/officeDocument/2006/relationships/hyperlink" Target="https://www.nj.gov/governor/news/news/562020/20200918a.shtml" TargetMode="External"/><Relationship Id="rId1" Type="http://schemas.openxmlformats.org/officeDocument/2006/relationships/slideLayout" Target="../slideLayouts/slideLayout7.xml"/><Relationship Id="rId6" Type="http://schemas.openxmlformats.org/officeDocument/2006/relationships/hyperlink" Target="https://www.greenfaith.org/" TargetMode="External"/><Relationship Id="rId5" Type="http://schemas.openxmlformats.org/officeDocument/2006/relationships/hyperlink" Target="https://www.njshines.org/" TargetMode="External"/><Relationship Id="rId4" Type="http://schemas.openxmlformats.org/officeDocument/2006/relationships/hyperlink" Target="http://www.njeja.org/"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en.wikipedia.org/wiki/The_Hill_We_Climb" TargetMode="External"/><Relationship Id="rId3" Type="http://schemas.openxmlformats.org/officeDocument/2006/relationships/hyperlink" Target="https://en.wikipedia.org/wiki/Oppression" TargetMode="External"/><Relationship Id="rId7" Type="http://schemas.openxmlformats.org/officeDocument/2006/relationships/hyperlink" Target="https://en.wikipedia.org/wiki/African_diaspora"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en.wikipedia.org/wiki/Social_exclusion" TargetMode="External"/><Relationship Id="rId5" Type="http://schemas.openxmlformats.org/officeDocument/2006/relationships/hyperlink" Target="https://en.wikipedia.org/wiki/Race_and_ethnicity_in_the_United_States" TargetMode="External"/><Relationship Id="rId4" Type="http://schemas.openxmlformats.org/officeDocument/2006/relationships/hyperlink" Target="https://en.wikipedia.org/wiki/Feminism" TargetMode="External"/><Relationship Id="rId9"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video" Target="https://www.youtube.com/embed/LZ055ilIiN4?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3838352" y="2766219"/>
            <a:ext cx="7442791" cy="1325563"/>
          </a:xfrm>
        </p:spPr>
        <p:txBody>
          <a:bodyPr>
            <a:noAutofit/>
          </a:bodyPr>
          <a:lstStyle/>
          <a:p>
            <a:pPr algn="ctr"/>
            <a:r>
              <a:rPr lang="en-US" sz="4800" dirty="0">
                <a:solidFill>
                  <a:srgbClr val="FFC000"/>
                </a:solidFill>
              </a:rPr>
              <a:t>Black</a:t>
            </a:r>
            <a:r>
              <a:rPr lang="en-US" sz="4800" dirty="0"/>
              <a:t> </a:t>
            </a:r>
            <a:r>
              <a:rPr lang="en-US" sz="4800" dirty="0">
                <a:solidFill>
                  <a:schemeClr val="accent2"/>
                </a:solidFill>
              </a:rPr>
              <a:t>History</a:t>
            </a:r>
            <a:r>
              <a:rPr lang="en-US" sz="4800" dirty="0"/>
              <a:t> </a:t>
            </a:r>
            <a:r>
              <a:rPr lang="en-US" sz="4800" dirty="0">
                <a:solidFill>
                  <a:schemeClr val="accent5"/>
                </a:solidFill>
              </a:rPr>
              <a:t>Month </a:t>
            </a:r>
            <a:r>
              <a:rPr lang="en-US" sz="4800" dirty="0">
                <a:solidFill>
                  <a:srgbClr val="FFC000"/>
                </a:solidFill>
              </a:rPr>
              <a:t>Tribute</a:t>
            </a:r>
            <a:br>
              <a:rPr lang="en-US" sz="4800" dirty="0">
                <a:solidFill>
                  <a:schemeClr val="accent5"/>
                </a:solidFill>
              </a:rPr>
            </a:br>
            <a:r>
              <a:rPr lang="en-US" sz="4800" dirty="0">
                <a:solidFill>
                  <a:schemeClr val="accent5"/>
                </a:solidFill>
              </a:rPr>
              <a:t>Sunday, Feb </a:t>
            </a:r>
            <a:r>
              <a:rPr lang="en-US" dirty="0">
                <a:solidFill>
                  <a:schemeClr val="accent5"/>
                </a:solidFill>
              </a:rPr>
              <a:t>14 </a:t>
            </a:r>
            <a:r>
              <a:rPr lang="en-US" sz="4800" dirty="0">
                <a:solidFill>
                  <a:schemeClr val="accent5"/>
                </a:solidFill>
              </a:rPr>
              <a:t>,2021</a:t>
            </a:r>
          </a:p>
        </p:txBody>
      </p:sp>
    </p:spTree>
    <p:extLst>
      <p:ext uri="{BB962C8B-B14F-4D97-AF65-F5344CB8AC3E}">
        <p14:creationId xmlns:p14="http://schemas.microsoft.com/office/powerpoint/2010/main" val="14771941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A8FE9-30AE-4CD5-9589-E998B93C7CB5}"/>
              </a:ext>
            </a:extLst>
          </p:cNvPr>
          <p:cNvSpPr>
            <a:spLocks noGrp="1"/>
          </p:cNvSpPr>
          <p:nvPr>
            <p:ph type="title"/>
          </p:nvPr>
        </p:nvSpPr>
        <p:spPr>
          <a:xfrm>
            <a:off x="296333" y="279400"/>
            <a:ext cx="11489267" cy="651933"/>
          </a:xfrm>
        </p:spPr>
        <p:txBody>
          <a:bodyPr>
            <a:normAutofit fontScale="90000"/>
          </a:bodyPr>
          <a:lstStyle/>
          <a:p>
            <a:pPr algn="ctr"/>
            <a:r>
              <a:rPr lang="en-US" dirty="0"/>
              <a:t>Looking Back: Highlights from our 2020 BHM Event</a:t>
            </a:r>
          </a:p>
        </p:txBody>
      </p:sp>
      <p:pic>
        <p:nvPicPr>
          <p:cNvPr id="5" name="Picture 4" descr="A picture containing person, wall, indoor, person&#10;&#10;Description automatically generated">
            <a:extLst>
              <a:ext uri="{FF2B5EF4-FFF2-40B4-BE49-F238E27FC236}">
                <a16:creationId xmlns:a16="http://schemas.microsoft.com/office/drawing/2014/main" id="{E5322BF7-4AF8-AB47-9978-191AF7DA9D3E}"/>
              </a:ext>
            </a:extLst>
          </p:cNvPr>
          <p:cNvPicPr>
            <a:picLocks noChangeAspect="1"/>
          </p:cNvPicPr>
          <p:nvPr/>
        </p:nvPicPr>
        <p:blipFill>
          <a:blip r:embed="rId2"/>
          <a:stretch>
            <a:fillRect/>
          </a:stretch>
        </p:blipFill>
        <p:spPr>
          <a:xfrm>
            <a:off x="952500" y="1714500"/>
            <a:ext cx="5143500" cy="3429000"/>
          </a:xfrm>
          <a:prstGeom prst="rect">
            <a:avLst/>
          </a:prstGeom>
        </p:spPr>
      </p:pic>
      <p:pic>
        <p:nvPicPr>
          <p:cNvPr id="10" name="Picture 9" descr="A picture containing person, indoor, wall, person&#10;&#10;Description automatically generated">
            <a:extLst>
              <a:ext uri="{FF2B5EF4-FFF2-40B4-BE49-F238E27FC236}">
                <a16:creationId xmlns:a16="http://schemas.microsoft.com/office/drawing/2014/main" id="{B58E496B-BFA6-CC45-A51C-45DDF5D6AAA7}"/>
              </a:ext>
            </a:extLst>
          </p:cNvPr>
          <p:cNvPicPr>
            <a:picLocks noChangeAspect="1"/>
          </p:cNvPicPr>
          <p:nvPr/>
        </p:nvPicPr>
        <p:blipFill>
          <a:blip r:embed="rId3"/>
          <a:stretch>
            <a:fillRect/>
          </a:stretch>
        </p:blipFill>
        <p:spPr>
          <a:xfrm>
            <a:off x="6900973" y="931333"/>
            <a:ext cx="4994694" cy="3329796"/>
          </a:xfrm>
          <a:prstGeom prst="rect">
            <a:avLst/>
          </a:prstGeom>
        </p:spPr>
      </p:pic>
    </p:spTree>
    <p:extLst>
      <p:ext uri="{BB962C8B-B14F-4D97-AF65-F5344CB8AC3E}">
        <p14:creationId xmlns:p14="http://schemas.microsoft.com/office/powerpoint/2010/main" val="4096253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A8FE9-30AE-4CD5-9589-E998B93C7CB5}"/>
              </a:ext>
            </a:extLst>
          </p:cNvPr>
          <p:cNvSpPr>
            <a:spLocks noGrp="1"/>
          </p:cNvSpPr>
          <p:nvPr>
            <p:ph type="title"/>
          </p:nvPr>
        </p:nvSpPr>
        <p:spPr>
          <a:xfrm>
            <a:off x="296333" y="279400"/>
            <a:ext cx="11489267" cy="651933"/>
          </a:xfrm>
        </p:spPr>
        <p:txBody>
          <a:bodyPr>
            <a:normAutofit fontScale="90000"/>
          </a:bodyPr>
          <a:lstStyle/>
          <a:p>
            <a:pPr algn="ctr"/>
            <a:r>
              <a:rPr lang="en-US" dirty="0"/>
              <a:t>Looking Back: Highlights from our 2020 BHM Event</a:t>
            </a:r>
          </a:p>
        </p:txBody>
      </p:sp>
      <p:pic>
        <p:nvPicPr>
          <p:cNvPr id="7" name="Picture 6" descr="Two men standing in a room&#10;&#10;Description automatically generated with low confidence">
            <a:extLst>
              <a:ext uri="{FF2B5EF4-FFF2-40B4-BE49-F238E27FC236}">
                <a16:creationId xmlns:a16="http://schemas.microsoft.com/office/drawing/2014/main" id="{91C82ADC-70FE-A444-9B17-EF137E2E7001}"/>
              </a:ext>
            </a:extLst>
          </p:cNvPr>
          <p:cNvPicPr>
            <a:picLocks noChangeAspect="1"/>
          </p:cNvPicPr>
          <p:nvPr/>
        </p:nvPicPr>
        <p:blipFill>
          <a:blip r:embed="rId2"/>
          <a:stretch>
            <a:fillRect/>
          </a:stretch>
        </p:blipFill>
        <p:spPr>
          <a:xfrm>
            <a:off x="6217696" y="2386641"/>
            <a:ext cx="5974304" cy="3384431"/>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AE49A2C0-CAD7-FC4A-9568-A713035FEAF8}"/>
              </a:ext>
            </a:extLst>
          </p:cNvPr>
          <p:cNvPicPr>
            <a:picLocks noChangeAspect="1"/>
          </p:cNvPicPr>
          <p:nvPr/>
        </p:nvPicPr>
        <p:blipFill>
          <a:blip r:embed="rId3"/>
          <a:stretch>
            <a:fillRect/>
          </a:stretch>
        </p:blipFill>
        <p:spPr>
          <a:xfrm>
            <a:off x="219255" y="991717"/>
            <a:ext cx="5603336" cy="3735557"/>
          </a:xfrm>
          <a:prstGeom prst="rect">
            <a:avLst/>
          </a:prstGeom>
        </p:spPr>
      </p:pic>
    </p:spTree>
    <p:extLst>
      <p:ext uri="{BB962C8B-B14F-4D97-AF65-F5344CB8AC3E}">
        <p14:creationId xmlns:p14="http://schemas.microsoft.com/office/powerpoint/2010/main" val="954280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A8FE9-30AE-4CD5-9589-E998B93C7CB5}"/>
              </a:ext>
            </a:extLst>
          </p:cNvPr>
          <p:cNvSpPr>
            <a:spLocks noGrp="1"/>
          </p:cNvSpPr>
          <p:nvPr>
            <p:ph type="title"/>
          </p:nvPr>
        </p:nvSpPr>
        <p:spPr>
          <a:xfrm>
            <a:off x="296333" y="279400"/>
            <a:ext cx="11489267" cy="651933"/>
          </a:xfrm>
        </p:spPr>
        <p:txBody>
          <a:bodyPr>
            <a:normAutofit fontScale="90000"/>
          </a:bodyPr>
          <a:lstStyle/>
          <a:p>
            <a:pPr algn="ctr"/>
            <a:r>
              <a:rPr lang="en-US" dirty="0"/>
              <a:t>Looking Back: Highlights from our 2020 BHM Event</a:t>
            </a:r>
          </a:p>
        </p:txBody>
      </p:sp>
      <p:pic>
        <p:nvPicPr>
          <p:cNvPr id="11" name="Picture 10" descr="A person speaking into a microphone&#10;&#10;Description automatically generated with medium confidence">
            <a:extLst>
              <a:ext uri="{FF2B5EF4-FFF2-40B4-BE49-F238E27FC236}">
                <a16:creationId xmlns:a16="http://schemas.microsoft.com/office/drawing/2014/main" id="{628E84A5-73E2-AD4A-A4DA-C378AC21FE35}"/>
              </a:ext>
            </a:extLst>
          </p:cNvPr>
          <p:cNvPicPr>
            <a:picLocks noChangeAspect="1"/>
          </p:cNvPicPr>
          <p:nvPr/>
        </p:nvPicPr>
        <p:blipFill>
          <a:blip r:embed="rId2"/>
          <a:stretch>
            <a:fillRect/>
          </a:stretch>
        </p:blipFill>
        <p:spPr>
          <a:xfrm>
            <a:off x="6441056" y="1052104"/>
            <a:ext cx="5344544" cy="3563029"/>
          </a:xfrm>
          <a:prstGeom prst="rect">
            <a:avLst/>
          </a:prstGeom>
        </p:spPr>
      </p:pic>
      <p:pic>
        <p:nvPicPr>
          <p:cNvPr id="13" name="Picture 12" descr="A picture containing person, indoor, standing, suit&#10;&#10;Description automatically generated">
            <a:extLst>
              <a:ext uri="{FF2B5EF4-FFF2-40B4-BE49-F238E27FC236}">
                <a16:creationId xmlns:a16="http://schemas.microsoft.com/office/drawing/2014/main" id="{F53FCAE7-7A7D-484B-B037-8BCC7687D6C9}"/>
              </a:ext>
            </a:extLst>
          </p:cNvPr>
          <p:cNvPicPr>
            <a:picLocks noChangeAspect="1"/>
          </p:cNvPicPr>
          <p:nvPr/>
        </p:nvPicPr>
        <p:blipFill>
          <a:blip r:embed="rId3"/>
          <a:stretch>
            <a:fillRect/>
          </a:stretch>
        </p:blipFill>
        <p:spPr>
          <a:xfrm>
            <a:off x="296333" y="1915064"/>
            <a:ext cx="5667555" cy="3778370"/>
          </a:xfrm>
          <a:prstGeom prst="rect">
            <a:avLst/>
          </a:prstGeom>
        </p:spPr>
      </p:pic>
    </p:spTree>
    <p:extLst>
      <p:ext uri="{BB962C8B-B14F-4D97-AF65-F5344CB8AC3E}">
        <p14:creationId xmlns:p14="http://schemas.microsoft.com/office/powerpoint/2010/main" val="1341745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48F49-1234-5E48-BE14-B3DF08AA55A3}"/>
              </a:ext>
            </a:extLst>
          </p:cNvPr>
          <p:cNvSpPr txBox="1"/>
          <p:nvPr/>
        </p:nvSpPr>
        <p:spPr>
          <a:xfrm>
            <a:off x="5514725" y="5934832"/>
            <a:ext cx="4391378" cy="707886"/>
          </a:xfrm>
          <a:prstGeom prst="rect">
            <a:avLst/>
          </a:prstGeom>
          <a:noFill/>
        </p:spPr>
        <p:txBody>
          <a:bodyPr wrap="square" rtlCol="0">
            <a:spAutoFit/>
          </a:bodyPr>
          <a:lstStyle/>
          <a:p>
            <a:pPr algn="ctr"/>
            <a:r>
              <a:rPr lang="en-US" sz="2000" dirty="0"/>
              <a:t>U.S. Representative John Lewis</a:t>
            </a:r>
          </a:p>
          <a:p>
            <a:pPr algn="ctr"/>
            <a:r>
              <a:rPr lang="en-US" sz="2000" dirty="0"/>
              <a:t>1940-2020</a:t>
            </a:r>
          </a:p>
        </p:txBody>
      </p:sp>
      <p:pic>
        <p:nvPicPr>
          <p:cNvPr id="5" name="Picture 4" descr="A person speaking into a microphone&#10;&#10;Description automatically generated with medium confidence">
            <a:extLst>
              <a:ext uri="{FF2B5EF4-FFF2-40B4-BE49-F238E27FC236}">
                <a16:creationId xmlns:a16="http://schemas.microsoft.com/office/drawing/2014/main" id="{E98AF848-A6C3-A24C-9EDB-EF5888AC027A}"/>
              </a:ext>
            </a:extLst>
          </p:cNvPr>
          <p:cNvPicPr>
            <a:picLocks noChangeAspect="1"/>
          </p:cNvPicPr>
          <p:nvPr/>
        </p:nvPicPr>
        <p:blipFill>
          <a:blip r:embed="rId4"/>
          <a:stretch>
            <a:fillRect/>
          </a:stretch>
        </p:blipFill>
        <p:spPr>
          <a:xfrm>
            <a:off x="4508180" y="1074591"/>
            <a:ext cx="6404469" cy="4803352"/>
          </a:xfrm>
          <a:prstGeom prst="rect">
            <a:avLst/>
          </a:prstGeom>
        </p:spPr>
      </p:pic>
      <p:sp>
        <p:nvSpPr>
          <p:cNvPr id="9" name="TextBox 8">
            <a:extLst>
              <a:ext uri="{FF2B5EF4-FFF2-40B4-BE49-F238E27FC236}">
                <a16:creationId xmlns:a16="http://schemas.microsoft.com/office/drawing/2014/main" id="{51CC0665-61B3-E54D-957B-15FA7E8E9A77}"/>
              </a:ext>
            </a:extLst>
          </p:cNvPr>
          <p:cNvSpPr txBox="1"/>
          <p:nvPr/>
        </p:nvSpPr>
        <p:spPr>
          <a:xfrm>
            <a:off x="4047981" y="215282"/>
            <a:ext cx="7324869" cy="830997"/>
          </a:xfrm>
          <a:prstGeom prst="rect">
            <a:avLst/>
          </a:prstGeom>
          <a:noFill/>
        </p:spPr>
        <p:txBody>
          <a:bodyPr wrap="square" rtlCol="0">
            <a:spAutoFit/>
          </a:bodyPr>
          <a:lstStyle/>
          <a:p>
            <a:pPr algn="ctr"/>
            <a:r>
              <a:rPr lang="en-US" sz="2400" dirty="0"/>
              <a:t>Good Trouble - March on Washington Speech Clip   August 28, 1963</a:t>
            </a:r>
          </a:p>
        </p:txBody>
      </p:sp>
      <p:pic>
        <p:nvPicPr>
          <p:cNvPr id="10" name="John Lewis_ Good Trouble - March on Washington Speech Clip (320 kbps).mp3" descr="John Lewis_ Good Trouble - March on Washington Speech Clip (320 kbps).mp3">
            <a:hlinkClick r:id="" action="ppaction://media"/>
            <a:extLst>
              <a:ext uri="{FF2B5EF4-FFF2-40B4-BE49-F238E27FC236}">
                <a16:creationId xmlns:a16="http://schemas.microsoft.com/office/drawing/2014/main" id="{E9AC0B81-00BD-0740-95A5-2B65225A07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888" y="5424276"/>
            <a:ext cx="812800" cy="812800"/>
          </a:xfrm>
          <a:prstGeom prst="rect">
            <a:avLst/>
          </a:prstGeom>
        </p:spPr>
      </p:pic>
    </p:spTree>
    <p:extLst>
      <p:ext uri="{BB962C8B-B14F-4D97-AF65-F5344CB8AC3E}">
        <p14:creationId xmlns:p14="http://schemas.microsoft.com/office/powerpoint/2010/main" val="39303988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sign, clipart&#10;&#10;Description automatically generated">
            <a:extLst>
              <a:ext uri="{FF2B5EF4-FFF2-40B4-BE49-F238E27FC236}">
                <a16:creationId xmlns:a16="http://schemas.microsoft.com/office/drawing/2014/main" id="{D47ECC69-187B-A94C-B8BF-5E7A2916C7A4}"/>
              </a:ext>
            </a:extLst>
          </p:cNvPr>
          <p:cNvPicPr>
            <a:picLocks noChangeAspect="1"/>
          </p:cNvPicPr>
          <p:nvPr/>
        </p:nvPicPr>
        <p:blipFill>
          <a:blip r:embed="rId2"/>
          <a:stretch>
            <a:fillRect/>
          </a:stretch>
        </p:blipFill>
        <p:spPr>
          <a:xfrm>
            <a:off x="4669365" y="937948"/>
            <a:ext cx="7099301" cy="4732867"/>
          </a:xfrm>
          <a:prstGeom prst="rect">
            <a:avLst/>
          </a:prstGeom>
        </p:spPr>
      </p:pic>
    </p:spTree>
    <p:extLst>
      <p:ext uri="{BB962C8B-B14F-4D97-AF65-F5344CB8AC3E}">
        <p14:creationId xmlns:p14="http://schemas.microsoft.com/office/powerpoint/2010/main" val="2445979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09C35A1B-592B-DF41-B56B-CEEEE1D3E90E}"/>
              </a:ext>
            </a:extLst>
          </p:cNvPr>
          <p:cNvPicPr>
            <a:picLocks noChangeAspect="1"/>
          </p:cNvPicPr>
          <p:nvPr/>
        </p:nvPicPr>
        <p:blipFill>
          <a:blip r:embed="rId2"/>
          <a:stretch>
            <a:fillRect/>
          </a:stretch>
        </p:blipFill>
        <p:spPr>
          <a:xfrm>
            <a:off x="4199466" y="0"/>
            <a:ext cx="4572000" cy="6858000"/>
          </a:xfrm>
          <a:prstGeom prst="rect">
            <a:avLst/>
          </a:prstGeom>
        </p:spPr>
      </p:pic>
      <p:pic>
        <p:nvPicPr>
          <p:cNvPr id="13" name="Picture 12" descr="A person holding a sign&#10;&#10;Description automatically generated with medium confidence">
            <a:extLst>
              <a:ext uri="{FF2B5EF4-FFF2-40B4-BE49-F238E27FC236}">
                <a16:creationId xmlns:a16="http://schemas.microsoft.com/office/drawing/2014/main" id="{D7484C62-4589-174A-BD7F-0A06A9E5961F}"/>
              </a:ext>
            </a:extLst>
          </p:cNvPr>
          <p:cNvPicPr>
            <a:picLocks noChangeAspect="1"/>
          </p:cNvPicPr>
          <p:nvPr/>
        </p:nvPicPr>
        <p:blipFill>
          <a:blip r:embed="rId3"/>
          <a:stretch>
            <a:fillRect/>
          </a:stretch>
        </p:blipFill>
        <p:spPr>
          <a:xfrm>
            <a:off x="9352842" y="0"/>
            <a:ext cx="2548468" cy="3251200"/>
          </a:xfrm>
          <a:prstGeom prst="rect">
            <a:avLst/>
          </a:prstGeom>
        </p:spPr>
      </p:pic>
      <p:pic>
        <p:nvPicPr>
          <p:cNvPr id="14" name="Picture 13" descr="A picture containing text, person&#10;&#10;Description automatically generated">
            <a:extLst>
              <a:ext uri="{FF2B5EF4-FFF2-40B4-BE49-F238E27FC236}">
                <a16:creationId xmlns:a16="http://schemas.microsoft.com/office/drawing/2014/main" id="{8E5CA2EF-FA89-5F43-A39A-EB215053AD17}"/>
              </a:ext>
            </a:extLst>
          </p:cNvPr>
          <p:cNvPicPr>
            <a:picLocks noChangeAspect="1"/>
          </p:cNvPicPr>
          <p:nvPr/>
        </p:nvPicPr>
        <p:blipFill>
          <a:blip r:embed="rId4"/>
          <a:stretch>
            <a:fillRect/>
          </a:stretch>
        </p:blipFill>
        <p:spPr>
          <a:xfrm>
            <a:off x="9965643" y="4525381"/>
            <a:ext cx="1692958" cy="2332619"/>
          </a:xfrm>
          <a:prstGeom prst="rect">
            <a:avLst/>
          </a:prstGeom>
        </p:spPr>
      </p:pic>
      <p:pic>
        <p:nvPicPr>
          <p:cNvPr id="16" name="Picture 15" descr="A person holding a sign&#10;&#10;Description automatically generated">
            <a:extLst>
              <a:ext uri="{FF2B5EF4-FFF2-40B4-BE49-F238E27FC236}">
                <a16:creationId xmlns:a16="http://schemas.microsoft.com/office/drawing/2014/main" id="{38782C4B-88B4-4E40-B53C-24C4A290E8BE}"/>
              </a:ext>
            </a:extLst>
          </p:cNvPr>
          <p:cNvPicPr>
            <a:picLocks noChangeAspect="1"/>
          </p:cNvPicPr>
          <p:nvPr/>
        </p:nvPicPr>
        <p:blipFill>
          <a:blip r:embed="rId5"/>
          <a:stretch>
            <a:fillRect/>
          </a:stretch>
        </p:blipFill>
        <p:spPr>
          <a:xfrm>
            <a:off x="8188573" y="2099733"/>
            <a:ext cx="4003427" cy="2658533"/>
          </a:xfrm>
          <a:prstGeom prst="rect">
            <a:avLst/>
          </a:prstGeom>
        </p:spPr>
      </p:pic>
    </p:spTree>
    <p:extLst>
      <p:ext uri="{BB962C8B-B14F-4D97-AF65-F5344CB8AC3E}">
        <p14:creationId xmlns:p14="http://schemas.microsoft.com/office/powerpoint/2010/main" val="1257073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sign&#10;&#10;Description automatically generated">
            <a:extLst>
              <a:ext uri="{FF2B5EF4-FFF2-40B4-BE49-F238E27FC236}">
                <a16:creationId xmlns:a16="http://schemas.microsoft.com/office/drawing/2014/main" id="{B833F1E6-0433-8543-AC4E-1C07885C265C}"/>
              </a:ext>
            </a:extLst>
          </p:cNvPr>
          <p:cNvPicPr>
            <a:picLocks noChangeAspect="1"/>
          </p:cNvPicPr>
          <p:nvPr/>
        </p:nvPicPr>
        <p:blipFill>
          <a:blip r:embed="rId2"/>
          <a:stretch>
            <a:fillRect/>
          </a:stretch>
        </p:blipFill>
        <p:spPr>
          <a:xfrm>
            <a:off x="8773886" y="71131"/>
            <a:ext cx="2666776" cy="3567246"/>
          </a:xfrm>
          <a:prstGeom prst="rect">
            <a:avLst/>
          </a:prstGeom>
        </p:spPr>
      </p:pic>
      <p:pic>
        <p:nvPicPr>
          <p:cNvPr id="11" name="Picture 10" descr="A person holding a sign&#10;&#10;Description automatically generated">
            <a:extLst>
              <a:ext uri="{FF2B5EF4-FFF2-40B4-BE49-F238E27FC236}">
                <a16:creationId xmlns:a16="http://schemas.microsoft.com/office/drawing/2014/main" id="{8A72C6F1-5E61-9C49-A33B-87AA9BD372FC}"/>
              </a:ext>
            </a:extLst>
          </p:cNvPr>
          <p:cNvPicPr>
            <a:picLocks noChangeAspect="1"/>
          </p:cNvPicPr>
          <p:nvPr/>
        </p:nvPicPr>
        <p:blipFill>
          <a:blip r:embed="rId3"/>
          <a:stretch>
            <a:fillRect/>
          </a:stretch>
        </p:blipFill>
        <p:spPr>
          <a:xfrm>
            <a:off x="3810000" y="0"/>
            <a:ext cx="4572000" cy="6858000"/>
          </a:xfrm>
          <a:prstGeom prst="rect">
            <a:avLst/>
          </a:prstGeom>
        </p:spPr>
      </p:pic>
      <p:pic>
        <p:nvPicPr>
          <p:cNvPr id="13" name="Picture 12" descr="Text&#10;&#10;Description automatically generated">
            <a:extLst>
              <a:ext uri="{FF2B5EF4-FFF2-40B4-BE49-F238E27FC236}">
                <a16:creationId xmlns:a16="http://schemas.microsoft.com/office/drawing/2014/main" id="{AEC3F6EC-912A-B849-99AB-3EE29618BD47}"/>
              </a:ext>
            </a:extLst>
          </p:cNvPr>
          <p:cNvPicPr>
            <a:picLocks noChangeAspect="1"/>
          </p:cNvPicPr>
          <p:nvPr/>
        </p:nvPicPr>
        <p:blipFill>
          <a:blip r:embed="rId4"/>
          <a:stretch>
            <a:fillRect/>
          </a:stretch>
        </p:blipFill>
        <p:spPr>
          <a:xfrm>
            <a:off x="7228116" y="3921406"/>
            <a:ext cx="4847772" cy="2784193"/>
          </a:xfrm>
          <a:prstGeom prst="rect">
            <a:avLst/>
          </a:prstGeom>
        </p:spPr>
      </p:pic>
    </p:spTree>
    <p:extLst>
      <p:ext uri="{BB962C8B-B14F-4D97-AF65-F5344CB8AC3E}">
        <p14:creationId xmlns:p14="http://schemas.microsoft.com/office/powerpoint/2010/main" val="655396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sign&#10;&#10;Description automatically generated with medium confidence">
            <a:extLst>
              <a:ext uri="{FF2B5EF4-FFF2-40B4-BE49-F238E27FC236}">
                <a16:creationId xmlns:a16="http://schemas.microsoft.com/office/drawing/2014/main" id="{357FEE25-5BE9-5342-834C-8F2E912DCC30}"/>
              </a:ext>
            </a:extLst>
          </p:cNvPr>
          <p:cNvPicPr>
            <a:picLocks noChangeAspect="1"/>
          </p:cNvPicPr>
          <p:nvPr/>
        </p:nvPicPr>
        <p:blipFill>
          <a:blip r:embed="rId2"/>
          <a:stretch>
            <a:fillRect/>
          </a:stretch>
        </p:blipFill>
        <p:spPr>
          <a:xfrm>
            <a:off x="9137723" y="0"/>
            <a:ext cx="2827866" cy="3534832"/>
          </a:xfrm>
          <a:prstGeom prst="rect">
            <a:avLst/>
          </a:prstGeom>
        </p:spPr>
      </p:pic>
      <p:pic>
        <p:nvPicPr>
          <p:cNvPr id="13" name="Picture 12" descr="A sign on the grass&#10;&#10;Description automatically generated with low confidence">
            <a:extLst>
              <a:ext uri="{FF2B5EF4-FFF2-40B4-BE49-F238E27FC236}">
                <a16:creationId xmlns:a16="http://schemas.microsoft.com/office/drawing/2014/main" id="{3CAA23E7-4AB4-514D-9181-1F885FE62F01}"/>
              </a:ext>
            </a:extLst>
          </p:cNvPr>
          <p:cNvPicPr>
            <a:picLocks noChangeAspect="1"/>
          </p:cNvPicPr>
          <p:nvPr/>
        </p:nvPicPr>
        <p:blipFill>
          <a:blip r:embed="rId3"/>
          <a:stretch>
            <a:fillRect/>
          </a:stretch>
        </p:blipFill>
        <p:spPr>
          <a:xfrm>
            <a:off x="4029988" y="-27275"/>
            <a:ext cx="4711846" cy="3562107"/>
          </a:xfrm>
          <a:prstGeom prst="rect">
            <a:avLst/>
          </a:prstGeom>
        </p:spPr>
      </p:pic>
      <p:pic>
        <p:nvPicPr>
          <p:cNvPr id="17" name="Picture 16" descr="A person holding a sign&#10;&#10;Description automatically generated with medium confidence">
            <a:extLst>
              <a:ext uri="{FF2B5EF4-FFF2-40B4-BE49-F238E27FC236}">
                <a16:creationId xmlns:a16="http://schemas.microsoft.com/office/drawing/2014/main" id="{D9383DFB-0C7C-BE40-9D07-DB6EC8817EBC}"/>
              </a:ext>
            </a:extLst>
          </p:cNvPr>
          <p:cNvPicPr>
            <a:picLocks noChangeAspect="1"/>
          </p:cNvPicPr>
          <p:nvPr/>
        </p:nvPicPr>
        <p:blipFill>
          <a:blip r:embed="rId4"/>
          <a:stretch>
            <a:fillRect/>
          </a:stretch>
        </p:blipFill>
        <p:spPr>
          <a:xfrm>
            <a:off x="8363168" y="3118068"/>
            <a:ext cx="2493288" cy="3739932"/>
          </a:xfrm>
          <a:prstGeom prst="rect">
            <a:avLst/>
          </a:prstGeom>
        </p:spPr>
      </p:pic>
      <p:pic>
        <p:nvPicPr>
          <p:cNvPr id="20" name="Picture 19" descr="A person holding a sign&#10;&#10;Description automatically generated with low confidence">
            <a:extLst>
              <a:ext uri="{FF2B5EF4-FFF2-40B4-BE49-F238E27FC236}">
                <a16:creationId xmlns:a16="http://schemas.microsoft.com/office/drawing/2014/main" id="{03698494-1B19-F54B-AC84-3617333E5199}"/>
              </a:ext>
            </a:extLst>
          </p:cNvPr>
          <p:cNvPicPr>
            <a:picLocks noChangeAspect="1"/>
          </p:cNvPicPr>
          <p:nvPr/>
        </p:nvPicPr>
        <p:blipFill>
          <a:blip r:embed="rId5"/>
          <a:stretch>
            <a:fillRect/>
          </a:stretch>
        </p:blipFill>
        <p:spPr>
          <a:xfrm>
            <a:off x="4531856" y="3279421"/>
            <a:ext cx="3039533" cy="3417226"/>
          </a:xfrm>
          <a:prstGeom prst="rect">
            <a:avLst/>
          </a:prstGeom>
        </p:spPr>
      </p:pic>
    </p:spTree>
    <p:extLst>
      <p:ext uri="{BB962C8B-B14F-4D97-AF65-F5344CB8AC3E}">
        <p14:creationId xmlns:p14="http://schemas.microsoft.com/office/powerpoint/2010/main" val="3077615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53E7-AF61-427B-9DA5-6285580B9741}"/>
              </a:ext>
            </a:extLst>
          </p:cNvPr>
          <p:cNvSpPr>
            <a:spLocks noGrp="1"/>
          </p:cNvSpPr>
          <p:nvPr>
            <p:ph type="title"/>
          </p:nvPr>
        </p:nvSpPr>
        <p:spPr>
          <a:xfrm>
            <a:off x="5125688" y="2469000"/>
            <a:ext cx="8138694" cy="1395548"/>
          </a:xfrm>
        </p:spPr>
        <p:txBody>
          <a:bodyPr>
            <a:normAutofit fontScale="90000"/>
          </a:bodyPr>
          <a:lstStyle/>
          <a:p>
            <a:r>
              <a:rPr lang="en-US" dirty="0"/>
              <a:t>Conclusion</a:t>
            </a:r>
            <a:br>
              <a:rPr lang="en-US" dirty="0"/>
            </a:br>
            <a:endParaRPr lang="en-US" dirty="0"/>
          </a:p>
        </p:txBody>
      </p:sp>
      <p:pic>
        <p:nvPicPr>
          <p:cNvPr id="2050" name="Picture 2" descr="Pin on WORDS">
            <a:extLst>
              <a:ext uri="{FF2B5EF4-FFF2-40B4-BE49-F238E27FC236}">
                <a16:creationId xmlns:a16="http://schemas.microsoft.com/office/drawing/2014/main" id="{152CCDD7-005D-4720-A0A7-46AA91D28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520" y="387196"/>
            <a:ext cx="7300912" cy="4395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A48F49-1234-5E48-BE14-B3DF08AA55A3}"/>
              </a:ext>
            </a:extLst>
          </p:cNvPr>
          <p:cNvSpPr txBox="1"/>
          <p:nvPr/>
        </p:nvSpPr>
        <p:spPr>
          <a:xfrm>
            <a:off x="6201009" y="5238466"/>
            <a:ext cx="3173934" cy="707886"/>
          </a:xfrm>
          <a:prstGeom prst="rect">
            <a:avLst/>
          </a:prstGeom>
          <a:noFill/>
        </p:spPr>
        <p:txBody>
          <a:bodyPr wrap="square" rtlCol="0">
            <a:spAutoFit/>
          </a:bodyPr>
          <a:lstStyle/>
          <a:p>
            <a:pPr algn="ctr"/>
            <a:r>
              <a:rPr lang="en-US" sz="2000" dirty="0"/>
              <a:t>Dr. Martin Luther King, Jr.</a:t>
            </a:r>
          </a:p>
          <a:p>
            <a:pPr algn="ctr"/>
            <a:r>
              <a:rPr lang="en-US" sz="2000" dirty="0"/>
              <a:t>1929-1968</a:t>
            </a:r>
          </a:p>
        </p:txBody>
      </p:sp>
    </p:spTree>
    <p:extLst>
      <p:ext uri="{BB962C8B-B14F-4D97-AF65-F5344CB8AC3E}">
        <p14:creationId xmlns:p14="http://schemas.microsoft.com/office/powerpoint/2010/main" val="2679672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149300-58CE-4E67-B6C3-47C3C3A0308C}"/>
              </a:ext>
            </a:extLst>
          </p:cNvPr>
          <p:cNvSpPr>
            <a:spLocks noGrp="1"/>
          </p:cNvSpPr>
          <p:nvPr>
            <p:ph type="body" sz="quarter" idx="11"/>
          </p:nvPr>
        </p:nvSpPr>
        <p:spPr>
          <a:xfrm>
            <a:off x="4386754" y="1450427"/>
            <a:ext cx="7216668" cy="5284076"/>
          </a:xfrm>
        </p:spPr>
        <p:txBody>
          <a:bodyPr>
            <a:normAutofit lnSpcReduction="10000"/>
          </a:bodyPr>
          <a:lstStyle/>
          <a:p>
            <a:pPr algn="ctr"/>
            <a:r>
              <a:rPr lang="en-US" b="0" i="1" dirty="0">
                <a:solidFill>
                  <a:srgbClr val="007788"/>
                </a:solidFill>
                <a:effectLst/>
              </a:rPr>
              <a:t>“Every man must decide whether he will walk in the light of creative altruism or in the darkness of destructive selfishness.”</a:t>
            </a:r>
          </a:p>
          <a:p>
            <a:pPr algn="ctr"/>
            <a:endParaRPr lang="en-US" b="0" i="1" dirty="0">
              <a:solidFill>
                <a:srgbClr val="333333"/>
              </a:solidFill>
              <a:effectLst/>
            </a:endParaRPr>
          </a:p>
          <a:p>
            <a:pPr algn="ctr"/>
            <a:r>
              <a:rPr lang="en-US" b="0" i="1" dirty="0">
                <a:solidFill>
                  <a:srgbClr val="FF2625"/>
                </a:solidFill>
                <a:effectLst/>
              </a:rPr>
              <a:t>“We must use time creatively, in the knowledge that </a:t>
            </a:r>
            <a:r>
              <a:rPr lang="en-US" b="0" i="1" dirty="0">
                <a:solidFill>
                  <a:srgbClr val="FF2625"/>
                </a:solidFill>
              </a:rPr>
              <a:t>               </a:t>
            </a:r>
            <a:r>
              <a:rPr lang="en-US" b="0" i="1" dirty="0">
                <a:solidFill>
                  <a:srgbClr val="FF2625"/>
                </a:solidFill>
                <a:effectLst/>
              </a:rPr>
              <a:t>the time is always ripe to do right.”</a:t>
            </a:r>
          </a:p>
          <a:p>
            <a:pPr algn="ctr"/>
            <a:endParaRPr lang="en-US" b="0" i="1" dirty="0">
              <a:solidFill>
                <a:srgbClr val="FF2625"/>
              </a:solidFill>
            </a:endParaRPr>
          </a:p>
          <a:p>
            <a:pPr algn="ctr"/>
            <a:r>
              <a:rPr lang="en-US" b="0" i="1" dirty="0">
                <a:solidFill>
                  <a:srgbClr val="007788"/>
                </a:solidFill>
              </a:rPr>
              <a:t>“Science investigates; religion interprets. Science gives man knowledge, which is power; religion gives man wisdom, which is control. Science deals mainly with facts; religion deals mainly with values. The two are not rivals</a:t>
            </a:r>
            <a:r>
              <a:rPr lang="en-US" b="0" i="1" dirty="0"/>
              <a:t>.”</a:t>
            </a:r>
          </a:p>
          <a:p>
            <a:pPr algn="ctr"/>
            <a:endParaRPr lang="en-US" b="0" i="1" dirty="0"/>
          </a:p>
          <a:p>
            <a:pPr algn="ctr"/>
            <a:r>
              <a:rPr lang="en-US" b="0" i="1" dirty="0">
                <a:solidFill>
                  <a:srgbClr val="FF2625"/>
                </a:solidFill>
              </a:rPr>
              <a:t>“There comes a time when one must take a position that is neither safe nor politic nor popular, but he must take it because his conscience tells him it is right.”</a:t>
            </a:r>
          </a:p>
          <a:p>
            <a:pPr algn="ctr"/>
            <a:endParaRPr lang="en-US" b="0" i="1" dirty="0">
              <a:solidFill>
                <a:srgbClr val="FF2625"/>
              </a:solidFill>
            </a:endParaRPr>
          </a:p>
          <a:p>
            <a:pPr algn="ctr"/>
            <a:r>
              <a:rPr lang="en-US" b="0" i="1" dirty="0">
                <a:solidFill>
                  <a:srgbClr val="007788"/>
                </a:solidFill>
              </a:rPr>
              <a:t>“Love is the only force capable of transforming                         an enemy into friend.” </a:t>
            </a:r>
          </a:p>
          <a:p>
            <a:pPr algn="ctr"/>
            <a:endParaRPr lang="en-US" b="0" i="1" dirty="0">
              <a:solidFill>
                <a:srgbClr val="FF2625"/>
              </a:solidFill>
            </a:endParaRPr>
          </a:p>
          <a:p>
            <a:pPr algn="ctr"/>
            <a:endParaRPr lang="en-US" b="0" i="1" dirty="0">
              <a:solidFill>
                <a:srgbClr val="FF2625"/>
              </a:solidFill>
            </a:endParaRPr>
          </a:p>
          <a:p>
            <a:pPr algn="ctr"/>
            <a:endParaRPr lang="en-US" b="0" i="1" dirty="0">
              <a:solidFill>
                <a:srgbClr val="FF2625"/>
              </a:solidFill>
            </a:endParaRPr>
          </a:p>
          <a:p>
            <a:pPr algn="ctr"/>
            <a:endParaRPr lang="en-US" b="0" i="1" dirty="0">
              <a:solidFill>
                <a:srgbClr val="333333"/>
              </a:solidFill>
              <a:effectLst/>
              <a:latin typeface="lato"/>
            </a:endParaRPr>
          </a:p>
          <a:p>
            <a:endParaRPr lang="en-US" b="0" i="0" dirty="0">
              <a:solidFill>
                <a:srgbClr val="333333"/>
              </a:solidFill>
              <a:effectLst/>
              <a:latin typeface="lato"/>
            </a:endParaRPr>
          </a:p>
          <a:p>
            <a:endParaRPr lang="en-US" b="0" dirty="0">
              <a:solidFill>
                <a:srgbClr val="333333"/>
              </a:solidFill>
              <a:latin typeface="lato"/>
            </a:endParaRPr>
          </a:p>
          <a:p>
            <a:endParaRPr lang="en-US" dirty="0"/>
          </a:p>
        </p:txBody>
      </p:sp>
      <p:sp>
        <p:nvSpPr>
          <p:cNvPr id="3" name="Title 2">
            <a:extLst>
              <a:ext uri="{FF2B5EF4-FFF2-40B4-BE49-F238E27FC236}">
                <a16:creationId xmlns:a16="http://schemas.microsoft.com/office/drawing/2014/main" id="{739791CC-90FE-44A8-AE99-E8EE2FD3DA9C}"/>
              </a:ext>
            </a:extLst>
          </p:cNvPr>
          <p:cNvSpPr>
            <a:spLocks noGrp="1"/>
          </p:cNvSpPr>
          <p:nvPr>
            <p:ph type="title"/>
          </p:nvPr>
        </p:nvSpPr>
        <p:spPr>
          <a:xfrm>
            <a:off x="5372757" y="232484"/>
            <a:ext cx="5244661" cy="1018246"/>
          </a:xfrm>
        </p:spPr>
        <p:txBody>
          <a:bodyPr>
            <a:normAutofit fontScale="90000"/>
          </a:bodyPr>
          <a:lstStyle/>
          <a:p>
            <a:pPr algn="ctr"/>
            <a:r>
              <a:rPr lang="en-US" sz="3600" dirty="0"/>
              <a:t>Words of Wisdom:</a:t>
            </a:r>
            <a:br>
              <a:rPr lang="en-US" sz="3600" dirty="0"/>
            </a:br>
            <a:r>
              <a:rPr lang="en-US" sz="3600" dirty="0"/>
              <a:t>Dr. Martin Luther King, Jr.</a:t>
            </a:r>
          </a:p>
        </p:txBody>
      </p:sp>
    </p:spTree>
    <p:extLst>
      <p:ext uri="{BB962C8B-B14F-4D97-AF65-F5344CB8AC3E}">
        <p14:creationId xmlns:p14="http://schemas.microsoft.com/office/powerpoint/2010/main" val="193989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3838352" y="2766219"/>
            <a:ext cx="7442791" cy="1325563"/>
          </a:xfrm>
        </p:spPr>
        <p:txBody>
          <a:bodyPr>
            <a:noAutofit/>
          </a:bodyPr>
          <a:lstStyle/>
          <a:p>
            <a:pPr algn="ctr"/>
            <a:r>
              <a:rPr lang="en-US" sz="4800" dirty="0">
                <a:solidFill>
                  <a:srgbClr val="FFC000"/>
                </a:solidFill>
              </a:rPr>
              <a:t>Black</a:t>
            </a:r>
            <a:r>
              <a:rPr lang="en-US" sz="4800" dirty="0"/>
              <a:t> </a:t>
            </a:r>
            <a:r>
              <a:rPr lang="en-US" sz="4800" dirty="0">
                <a:solidFill>
                  <a:schemeClr val="accent2"/>
                </a:solidFill>
              </a:rPr>
              <a:t>History</a:t>
            </a:r>
            <a:r>
              <a:rPr lang="en-US" sz="4800" dirty="0"/>
              <a:t> </a:t>
            </a:r>
            <a:r>
              <a:rPr lang="en-US" sz="4800" dirty="0">
                <a:solidFill>
                  <a:schemeClr val="accent5"/>
                </a:solidFill>
              </a:rPr>
              <a:t>Month </a:t>
            </a:r>
            <a:r>
              <a:rPr lang="en-US" sz="4800" dirty="0">
                <a:solidFill>
                  <a:srgbClr val="FFC000"/>
                </a:solidFill>
              </a:rPr>
              <a:t>Tribute</a:t>
            </a:r>
            <a:br>
              <a:rPr lang="en-US" sz="4800" dirty="0">
                <a:solidFill>
                  <a:schemeClr val="accent5"/>
                </a:solidFill>
              </a:rPr>
            </a:br>
            <a:r>
              <a:rPr lang="en-US" sz="4800" dirty="0">
                <a:solidFill>
                  <a:schemeClr val="accent5"/>
                </a:solidFill>
              </a:rPr>
              <a:t>Sunday, Feb </a:t>
            </a:r>
            <a:r>
              <a:rPr lang="en-US" dirty="0">
                <a:solidFill>
                  <a:schemeClr val="accent5"/>
                </a:solidFill>
              </a:rPr>
              <a:t>14 </a:t>
            </a:r>
            <a:r>
              <a:rPr lang="en-US" sz="4800" dirty="0">
                <a:solidFill>
                  <a:schemeClr val="accent5"/>
                </a:solidFill>
              </a:rPr>
              <a:t>,2021</a:t>
            </a:r>
          </a:p>
        </p:txBody>
      </p:sp>
      <p:pic>
        <p:nvPicPr>
          <p:cNvPr id="2" name="01 - Breezin'.mp3" descr="01 - Breezin'.mp3">
            <a:hlinkClick r:id="" action="ppaction://media"/>
            <a:extLst>
              <a:ext uri="{FF2B5EF4-FFF2-40B4-BE49-F238E27FC236}">
                <a16:creationId xmlns:a16="http://schemas.microsoft.com/office/drawing/2014/main" id="{09580555-0B52-3D49-BCAB-084E60341264}"/>
              </a:ext>
            </a:extLst>
          </p:cNvPr>
          <p:cNvPicPr>
            <a:picLocks noChangeAspect="1"/>
          </p:cNvPicPr>
          <p:nvPr>
            <a:audioFile r:link="rId1"/>
            <p:extLst>
              <p:ext uri="{DAA4B4D4-6D71-4841-9C94-3DE7FCFB9230}">
                <p14:media xmlns:p14="http://schemas.microsoft.com/office/powerpoint/2010/main" r:embed="rId2">
                  <p14:trim st="19247.3829" end="143924.4196"/>
                  <p14:fade in="661.4358"/>
                </p14:media>
              </p:ext>
            </p:extLst>
          </p:nvPr>
        </p:nvPicPr>
        <p:blipFill>
          <a:blip r:embed="rId5"/>
          <a:stretch>
            <a:fillRect/>
          </a:stretch>
        </p:blipFill>
        <p:spPr>
          <a:xfrm>
            <a:off x="1880960" y="5544004"/>
            <a:ext cx="812800" cy="812800"/>
          </a:xfrm>
          <a:prstGeom prst="rect">
            <a:avLst/>
          </a:prstGeom>
        </p:spPr>
      </p:pic>
    </p:spTree>
    <p:extLst>
      <p:ext uri="{BB962C8B-B14F-4D97-AF65-F5344CB8AC3E}">
        <p14:creationId xmlns:p14="http://schemas.microsoft.com/office/powerpoint/2010/main" val="263354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numSld="11"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04B5C-8A03-49D6-9C80-E69ABF1D811A}"/>
              </a:ext>
            </a:extLst>
          </p:cNvPr>
          <p:cNvSpPr>
            <a:spLocks noGrp="1"/>
          </p:cNvSpPr>
          <p:nvPr>
            <p:ph type="title"/>
          </p:nvPr>
        </p:nvSpPr>
        <p:spPr/>
        <p:txBody>
          <a:bodyPr/>
          <a:lstStyle/>
          <a:p>
            <a:endParaRPr lang="en-US"/>
          </a:p>
        </p:txBody>
      </p:sp>
      <p:pic>
        <p:nvPicPr>
          <p:cNvPr id="2050" name="Picture 2" descr="MLK Jr Quote &quot;We may have all come on different ships, but we're in the same boat now” ">
            <a:extLst>
              <a:ext uri="{FF2B5EF4-FFF2-40B4-BE49-F238E27FC236}">
                <a16:creationId xmlns:a16="http://schemas.microsoft.com/office/drawing/2014/main" id="{2D6C3987-F973-43C1-8518-E3948C133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44" y="0"/>
            <a:ext cx="12382500" cy="691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223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25 QUOTES BY JOHN LEWIS (of 120) | A-Z Quotes">
            <a:extLst>
              <a:ext uri="{FF2B5EF4-FFF2-40B4-BE49-F238E27FC236}">
                <a16:creationId xmlns:a16="http://schemas.microsoft.com/office/drawing/2014/main" id="{0D2FD2A7-0A98-3841-A0EF-EF6117E9E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65" b="-1"/>
          <a:stretch/>
        </p:blipFill>
        <p:spPr bwMode="auto">
          <a:xfrm>
            <a:off x="1259933" y="743637"/>
            <a:ext cx="9672134" cy="4585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7F8AEB-EB83-1748-B475-AB2BCA3B6F0F}"/>
              </a:ext>
            </a:extLst>
          </p:cNvPr>
          <p:cNvSpPr txBox="1"/>
          <p:nvPr/>
        </p:nvSpPr>
        <p:spPr>
          <a:xfrm>
            <a:off x="4140512" y="5490154"/>
            <a:ext cx="3910975" cy="707886"/>
          </a:xfrm>
          <a:prstGeom prst="rect">
            <a:avLst/>
          </a:prstGeom>
          <a:noFill/>
        </p:spPr>
        <p:txBody>
          <a:bodyPr wrap="square" rtlCol="0">
            <a:spAutoFit/>
          </a:bodyPr>
          <a:lstStyle/>
          <a:p>
            <a:pPr algn="ctr"/>
            <a:r>
              <a:rPr lang="en-US" sz="2000" dirty="0"/>
              <a:t>U.S. Representative John Lewis</a:t>
            </a:r>
          </a:p>
          <a:p>
            <a:pPr algn="ctr"/>
            <a:r>
              <a:rPr lang="en-US" sz="2000" dirty="0"/>
              <a:t>1940-2020</a:t>
            </a:r>
          </a:p>
        </p:txBody>
      </p:sp>
    </p:spTree>
    <p:extLst>
      <p:ext uri="{BB962C8B-B14F-4D97-AF65-F5344CB8AC3E}">
        <p14:creationId xmlns:p14="http://schemas.microsoft.com/office/powerpoint/2010/main" val="910164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149300-58CE-4E67-B6C3-47C3C3A0308C}"/>
              </a:ext>
            </a:extLst>
          </p:cNvPr>
          <p:cNvSpPr>
            <a:spLocks noGrp="1"/>
          </p:cNvSpPr>
          <p:nvPr>
            <p:ph type="body" sz="quarter" idx="11"/>
          </p:nvPr>
        </p:nvSpPr>
        <p:spPr>
          <a:xfrm>
            <a:off x="4794213" y="1320419"/>
            <a:ext cx="6902301" cy="5284076"/>
          </a:xfrm>
        </p:spPr>
        <p:txBody>
          <a:bodyPr>
            <a:normAutofit lnSpcReduction="10000"/>
          </a:bodyPr>
          <a:lstStyle/>
          <a:p>
            <a:pPr algn="ctr"/>
            <a:endParaRPr lang="en-US" b="0" i="1" dirty="0">
              <a:solidFill>
                <a:srgbClr val="007788"/>
              </a:solidFill>
            </a:endParaRPr>
          </a:p>
          <a:p>
            <a:pPr algn="ctr"/>
            <a:r>
              <a:rPr lang="en-US" sz="1900" b="0" i="1" dirty="0">
                <a:solidFill>
                  <a:srgbClr val="FF2625"/>
                </a:solidFill>
              </a:rPr>
              <a:t>"These young people are saying we all have a right to know what is in the air we breathe, in the water we drink, and the food we eat. It is our responsibility to leave this planet cleaner and greener. That must be our legacy."</a:t>
            </a:r>
          </a:p>
          <a:p>
            <a:pPr algn="ctr"/>
            <a:endParaRPr lang="en-US" sz="1900" b="0" i="1" dirty="0">
              <a:solidFill>
                <a:srgbClr val="007788"/>
              </a:solidFill>
            </a:endParaRPr>
          </a:p>
          <a:p>
            <a:pPr algn="ctr"/>
            <a:r>
              <a:rPr lang="en-US" sz="1900" b="0" i="1" dirty="0">
                <a:solidFill>
                  <a:srgbClr val="007788"/>
                </a:solidFill>
              </a:rPr>
              <a:t>"Nothing can stop the power of a committed and determined people to make a difference in our society. Why? Because human beings are the most dynamic link to the divine on this planet.</a:t>
            </a:r>
            <a:r>
              <a:rPr lang="en-US" sz="1900" b="0" i="1" dirty="0"/>
              <a:t>"</a:t>
            </a:r>
          </a:p>
          <a:p>
            <a:pPr algn="ctr"/>
            <a:endParaRPr lang="en-US" sz="1900" b="0" i="1" dirty="0">
              <a:solidFill>
                <a:srgbClr val="007788"/>
              </a:solidFill>
            </a:endParaRPr>
          </a:p>
          <a:p>
            <a:pPr algn="ctr"/>
            <a:r>
              <a:rPr lang="en-US" sz="1900" b="0" i="1" dirty="0">
                <a:solidFill>
                  <a:srgbClr val="FF2625"/>
                </a:solidFill>
              </a:rPr>
              <a:t>"Get in good trouble, necessary trouble, and help              redeem the soul of America."</a:t>
            </a:r>
          </a:p>
          <a:p>
            <a:pPr algn="ctr"/>
            <a:endParaRPr lang="en-US" sz="1900" b="0" i="1" dirty="0">
              <a:solidFill>
                <a:srgbClr val="FF2625"/>
              </a:solidFill>
            </a:endParaRPr>
          </a:p>
          <a:p>
            <a:pPr algn="ctr"/>
            <a:r>
              <a:rPr lang="en-US" sz="1900" b="0" i="1" dirty="0">
                <a:solidFill>
                  <a:srgbClr val="007788"/>
                </a:solidFill>
              </a:rPr>
              <a:t>"The civil rights movement was based on faith. Many of us who were participants in this movement saw our involvement as an extension of our faith. We saw ourselves doing the work of the Almighty. Segregation and racial discrimination were not in keeping with our faith, so we had to do something."</a:t>
            </a:r>
          </a:p>
          <a:p>
            <a:pPr algn="ctr"/>
            <a:endParaRPr lang="en-US" b="0" i="1" dirty="0">
              <a:solidFill>
                <a:srgbClr val="FF2625"/>
              </a:solidFill>
            </a:endParaRPr>
          </a:p>
          <a:p>
            <a:pPr algn="ctr"/>
            <a:endParaRPr lang="en-US" b="0" i="1" dirty="0">
              <a:solidFill>
                <a:srgbClr val="FF2625"/>
              </a:solidFill>
            </a:endParaRPr>
          </a:p>
          <a:p>
            <a:pPr algn="ctr"/>
            <a:endParaRPr lang="en-US" b="0" i="1" dirty="0">
              <a:solidFill>
                <a:srgbClr val="333333"/>
              </a:solidFill>
              <a:effectLst/>
              <a:latin typeface="lato"/>
            </a:endParaRPr>
          </a:p>
          <a:p>
            <a:endParaRPr lang="en-US" b="0" i="0" dirty="0">
              <a:solidFill>
                <a:srgbClr val="333333"/>
              </a:solidFill>
              <a:effectLst/>
              <a:latin typeface="lato"/>
            </a:endParaRPr>
          </a:p>
          <a:p>
            <a:endParaRPr lang="en-US" b="0" dirty="0">
              <a:solidFill>
                <a:srgbClr val="333333"/>
              </a:solidFill>
              <a:latin typeface="lato"/>
            </a:endParaRPr>
          </a:p>
          <a:p>
            <a:endParaRPr lang="en-US" dirty="0"/>
          </a:p>
        </p:txBody>
      </p:sp>
      <p:sp>
        <p:nvSpPr>
          <p:cNvPr id="3" name="Title 2">
            <a:extLst>
              <a:ext uri="{FF2B5EF4-FFF2-40B4-BE49-F238E27FC236}">
                <a16:creationId xmlns:a16="http://schemas.microsoft.com/office/drawing/2014/main" id="{739791CC-90FE-44A8-AE99-E8EE2FD3DA9C}"/>
              </a:ext>
            </a:extLst>
          </p:cNvPr>
          <p:cNvSpPr>
            <a:spLocks noGrp="1"/>
          </p:cNvSpPr>
          <p:nvPr>
            <p:ph type="title"/>
          </p:nvPr>
        </p:nvSpPr>
        <p:spPr>
          <a:xfrm>
            <a:off x="5623034" y="253505"/>
            <a:ext cx="5244661" cy="1018246"/>
          </a:xfrm>
        </p:spPr>
        <p:txBody>
          <a:bodyPr>
            <a:normAutofit fontScale="90000"/>
          </a:bodyPr>
          <a:lstStyle/>
          <a:p>
            <a:pPr algn="ctr"/>
            <a:r>
              <a:rPr lang="en-US" sz="3600" dirty="0"/>
              <a:t>Words of Wisdom:</a:t>
            </a:r>
            <a:br>
              <a:rPr lang="en-US" sz="3600" dirty="0"/>
            </a:br>
            <a:r>
              <a:rPr lang="en-US" sz="3600" dirty="0"/>
              <a:t>U.S. Rep. John Lewis</a:t>
            </a:r>
          </a:p>
        </p:txBody>
      </p:sp>
    </p:spTree>
    <p:extLst>
      <p:ext uri="{BB962C8B-B14F-4D97-AF65-F5344CB8AC3E}">
        <p14:creationId xmlns:p14="http://schemas.microsoft.com/office/powerpoint/2010/main" val="344991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p:txBody>
          <a:bodyPr>
            <a:normAutofit/>
          </a:bodyPr>
          <a:lstStyle/>
          <a:p>
            <a:pPr algn="ctr"/>
            <a:r>
              <a:rPr lang="en-US" sz="4000" b="1" dirty="0">
                <a:solidFill>
                  <a:schemeClr val="tx1"/>
                </a:solidFill>
              </a:rPr>
              <a:t>Conclusion</a:t>
            </a:r>
            <a:endParaRPr lang="en-US" b="1" dirty="0">
              <a:solidFill>
                <a:schemeClr val="tx1"/>
              </a:solidFill>
            </a:endParaRP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a:xfrm>
            <a:off x="2196307" y="4267344"/>
            <a:ext cx="7116505" cy="528118"/>
          </a:xfrm>
        </p:spPr>
        <p:txBody>
          <a:bodyPr/>
          <a:lstStyle/>
          <a:p>
            <a:r>
              <a:rPr lang="en-US" altLang="en-US" dirty="0"/>
              <a:t>Provide a brief summary of your presentation. </a:t>
            </a:r>
            <a:br>
              <a:rPr lang="en-US" altLang="en-US" dirty="0"/>
            </a:br>
            <a:r>
              <a:rPr lang="en-US" altLang="en-US" dirty="0"/>
              <a:t>Remind the audience what you covered in the previous slides.</a:t>
            </a:r>
          </a:p>
          <a:p>
            <a:endParaRPr lang="en-US" dirty="0"/>
          </a:p>
        </p:txBody>
      </p:sp>
      <p:pic>
        <p:nvPicPr>
          <p:cNvPr id="1026" name="Picture 2" descr="7 Best John lewis quotes ideas | john lewis quotes, john lewis, lewis">
            <a:extLst>
              <a:ext uri="{FF2B5EF4-FFF2-40B4-BE49-F238E27FC236}">
                <a16:creationId xmlns:a16="http://schemas.microsoft.com/office/drawing/2014/main" id="{7A8AE268-5E52-4D5B-BA6D-AB90DA623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89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E0424D5-21B6-4664-B391-76361A3CC2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Online Media 6" descr="Martin Luther King king blueprint - What Is Your Life's Blueprint?">
            <a:hlinkClick r:id="" action="ppaction://media"/>
            <a:extLst>
              <a:ext uri="{FF2B5EF4-FFF2-40B4-BE49-F238E27FC236}">
                <a16:creationId xmlns:a16="http://schemas.microsoft.com/office/drawing/2014/main" id="{682411F4-ED42-274E-9524-0E8E7D68EDEB}"/>
              </a:ext>
            </a:extLst>
          </p:cNvPr>
          <p:cNvPicPr>
            <a:picLocks noRot="1" noChangeAspect="1"/>
          </p:cNvPicPr>
          <p:nvPr>
            <a:videoFile r:link="rId1"/>
          </p:nvPr>
        </p:nvPicPr>
        <p:blipFill rotWithShape="1">
          <a:blip r:embed="rId3"/>
          <a:srcRect/>
          <a:stretch/>
        </p:blipFill>
        <p:spPr>
          <a:xfrm>
            <a:off x="1727200" y="960627"/>
            <a:ext cx="8737600" cy="4936744"/>
          </a:xfrm>
          <a:prstGeom prst="rect">
            <a:avLst/>
          </a:prstGeom>
        </p:spPr>
      </p:pic>
    </p:spTree>
    <p:extLst>
      <p:ext uri="{BB962C8B-B14F-4D97-AF65-F5344CB8AC3E}">
        <p14:creationId xmlns:p14="http://schemas.microsoft.com/office/powerpoint/2010/main" val="299679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EBCC9F3-476E-9748-9E39-19FBB6C57D92}"/>
              </a:ext>
            </a:extLst>
          </p:cNvPr>
          <p:cNvSpPr>
            <a:spLocks noGrp="1"/>
          </p:cNvSpPr>
          <p:nvPr>
            <p:ph type="title"/>
          </p:nvPr>
        </p:nvSpPr>
        <p:spPr>
          <a:xfrm>
            <a:off x="666160" y="414338"/>
            <a:ext cx="10859675" cy="1367272"/>
          </a:xfrm>
        </p:spPr>
        <p:txBody>
          <a:bodyPr>
            <a:normAutofit/>
          </a:bodyPr>
          <a:lstStyle/>
          <a:p>
            <a:r>
              <a:rPr lang="en-US" sz="2800" dirty="0"/>
              <a:t>Michael Gordon</a:t>
            </a:r>
            <a:br>
              <a:rPr lang="en-US" sz="2400" dirty="0"/>
            </a:br>
            <a:r>
              <a:rPr lang="en-US" sz="2800" dirty="0"/>
              <a:t>Senior Policy Advisor ,</a:t>
            </a:r>
            <a:br>
              <a:rPr lang="en-US" sz="2800" dirty="0"/>
            </a:br>
            <a:r>
              <a:rPr lang="en-US" sz="2800" dirty="0"/>
              <a:t>New Jersey Department of Environmental Protection</a:t>
            </a:r>
          </a:p>
        </p:txBody>
      </p:sp>
      <p:sp>
        <p:nvSpPr>
          <p:cNvPr id="7" name="TextBox 6">
            <a:extLst>
              <a:ext uri="{FF2B5EF4-FFF2-40B4-BE49-F238E27FC236}">
                <a16:creationId xmlns:a16="http://schemas.microsoft.com/office/drawing/2014/main" id="{B6D30434-F23D-A049-A12E-6234BD17C703}"/>
              </a:ext>
            </a:extLst>
          </p:cNvPr>
          <p:cNvSpPr txBox="1"/>
          <p:nvPr/>
        </p:nvSpPr>
        <p:spPr>
          <a:xfrm>
            <a:off x="223834" y="1781610"/>
            <a:ext cx="11744325" cy="5442452"/>
          </a:xfrm>
          <a:prstGeom prst="rect">
            <a:avLst/>
          </a:prstGeom>
          <a:noFill/>
        </p:spPr>
        <p:txBody>
          <a:bodyPr wrap="square" rtlCol="0">
            <a:spAutoFit/>
          </a:bodyPr>
          <a:lstStyle/>
          <a:p>
            <a:pPr marL="285750" indent="-285750">
              <a:lnSpc>
                <a:spcPct val="150000"/>
              </a:lnSpc>
              <a:buFont typeface="Wingdings" pitchFamily="2" charset="2"/>
              <a:buChar char="v"/>
            </a:pPr>
            <a:r>
              <a:rPr lang="en-US" dirty="0"/>
              <a:t>Supports and develops Natural Resource Damage (NRD) programs and major NRD cases </a:t>
            </a:r>
          </a:p>
          <a:p>
            <a:pPr marL="285750" indent="-285750">
              <a:lnSpc>
                <a:spcPct val="150000"/>
              </a:lnSpc>
              <a:buFont typeface="Wingdings" pitchFamily="2" charset="2"/>
              <a:buChar char="v"/>
            </a:pPr>
            <a:r>
              <a:rPr lang="en-US" dirty="0"/>
              <a:t>Leader in creating NJ’s first in the nation Environmental Justice Law to protect overburdened communities from certain additional environmental impacts [https://</a:t>
            </a:r>
            <a:r>
              <a:rPr lang="en-US" dirty="0" err="1"/>
              <a:t>www.nj.gov</a:t>
            </a:r>
            <a:r>
              <a:rPr lang="en-US" dirty="0"/>
              <a:t>/governor/news/news/562020/20200918a.shtml]</a:t>
            </a:r>
          </a:p>
          <a:p>
            <a:pPr marL="285750" indent="-285750">
              <a:lnSpc>
                <a:spcPct val="150000"/>
              </a:lnSpc>
              <a:buFont typeface="Wingdings" pitchFamily="2" charset="2"/>
              <a:buChar char="v"/>
            </a:pPr>
            <a:r>
              <a:rPr lang="en-US" dirty="0"/>
              <a:t>Before joining the DEP, Michael was in private legal practice, concentrating in environmental, municipal, and constitutional law</a:t>
            </a:r>
          </a:p>
          <a:p>
            <a:pPr marL="285750" indent="-285750">
              <a:lnSpc>
                <a:spcPct val="150000"/>
              </a:lnSpc>
              <a:buFont typeface="Wingdings" pitchFamily="2" charset="2"/>
              <a:buChar char="v"/>
            </a:pPr>
            <a:r>
              <a:rPr lang="en-US" dirty="0"/>
              <a:t>Served as environmental attorney to the Ironbound community in Newark over the past thirty years on issues including dioxin contamination, garbage incineration, and hazardous waste cleanup.</a:t>
            </a:r>
          </a:p>
          <a:p>
            <a:pPr marL="285750" indent="-285750">
              <a:lnSpc>
                <a:spcPct val="150000"/>
              </a:lnSpc>
              <a:buFont typeface="Wingdings" pitchFamily="2" charset="2"/>
              <a:buChar char="v"/>
            </a:pPr>
            <a:r>
              <a:rPr lang="en-US" dirty="0"/>
              <a:t>A graduate of Columbia University and Rutgers Law School, he has taught at Montclair State, and Rutgers and Seton Hall Law Schools. </a:t>
            </a:r>
          </a:p>
          <a:p>
            <a:pPr marL="285750" indent="-285750">
              <a:lnSpc>
                <a:spcPct val="150000"/>
              </a:lnSpc>
              <a:buFont typeface="Wingdings" pitchFamily="2" charset="2"/>
              <a:buChar char="v"/>
            </a:pPr>
            <a:r>
              <a:rPr lang="en-US" dirty="0"/>
              <a:t>Among his many recognitions is a Lifetime Achievement Award for shaping Environmental Law in New Jersey from the New Jersey Law Journal.</a:t>
            </a:r>
          </a:p>
          <a:p>
            <a:pPr marL="285750" indent="-285750">
              <a:lnSpc>
                <a:spcPct val="150000"/>
              </a:lnSpc>
              <a:buFont typeface="Wingdings" pitchFamily="2" charset="2"/>
              <a:buChar char="v"/>
            </a:pPr>
            <a:endParaRPr lang="en-US" dirty="0"/>
          </a:p>
          <a:p>
            <a:pPr>
              <a:lnSpc>
                <a:spcPct val="150000"/>
              </a:lnSpc>
            </a:pPr>
            <a:endParaRPr lang="en-US" dirty="0"/>
          </a:p>
        </p:txBody>
      </p:sp>
    </p:spTree>
    <p:extLst>
      <p:ext uri="{BB962C8B-B14F-4D97-AF65-F5344CB8AC3E}">
        <p14:creationId xmlns:p14="http://schemas.microsoft.com/office/powerpoint/2010/main" val="996075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B4966-5A76-F84F-A7C6-9A9FDAFA80FC}"/>
              </a:ext>
            </a:extLst>
          </p:cNvPr>
          <p:cNvSpPr>
            <a:spLocks noGrp="1"/>
          </p:cNvSpPr>
          <p:nvPr>
            <p:ph type="title"/>
          </p:nvPr>
        </p:nvSpPr>
        <p:spPr>
          <a:xfrm>
            <a:off x="4533898" y="715961"/>
            <a:ext cx="7196140" cy="1189038"/>
          </a:xfrm>
        </p:spPr>
        <p:txBody>
          <a:bodyPr>
            <a:normAutofit fontScale="90000"/>
          </a:bodyPr>
          <a:lstStyle/>
          <a:p>
            <a:r>
              <a:rPr lang="en-US" dirty="0"/>
              <a:t>Environmental Justice Resources</a:t>
            </a:r>
            <a:br>
              <a:rPr lang="en-US" dirty="0"/>
            </a:br>
            <a:endParaRPr lang="en-US" dirty="0"/>
          </a:p>
        </p:txBody>
      </p:sp>
      <p:sp>
        <p:nvSpPr>
          <p:cNvPr id="2" name="TextBox 1">
            <a:extLst>
              <a:ext uri="{FF2B5EF4-FFF2-40B4-BE49-F238E27FC236}">
                <a16:creationId xmlns:a16="http://schemas.microsoft.com/office/drawing/2014/main" id="{A8EB71E2-DF8C-104C-B178-740120115875}"/>
              </a:ext>
            </a:extLst>
          </p:cNvPr>
          <p:cNvSpPr txBox="1"/>
          <p:nvPr/>
        </p:nvSpPr>
        <p:spPr>
          <a:xfrm>
            <a:off x="4533898" y="1497033"/>
            <a:ext cx="7081840" cy="5355312"/>
          </a:xfrm>
          <a:prstGeom prst="rect">
            <a:avLst/>
          </a:prstGeom>
          <a:noFill/>
        </p:spPr>
        <p:txBody>
          <a:bodyPr wrap="square" rtlCol="0">
            <a:spAutoFit/>
          </a:bodyPr>
          <a:lstStyle/>
          <a:p>
            <a:r>
              <a:rPr lang="en-US" dirty="0">
                <a:solidFill>
                  <a:srgbClr val="0070C0"/>
                </a:solidFill>
              </a:rPr>
              <a:t>NJ Environmental Justice Legislation</a:t>
            </a:r>
          </a:p>
          <a:p>
            <a:r>
              <a:rPr lang="en-US" dirty="0">
                <a:hlinkClick r:id="rId2"/>
              </a:rPr>
              <a:t>https://www.nj.gov/governor/news/news/562020/20200918a.shtml</a:t>
            </a:r>
            <a:endParaRPr lang="en-US" dirty="0"/>
          </a:p>
          <a:p>
            <a:endParaRPr lang="en-US" dirty="0">
              <a:solidFill>
                <a:srgbClr val="0070C0"/>
              </a:solidFill>
            </a:endParaRPr>
          </a:p>
          <a:p>
            <a:endParaRPr lang="en-US" dirty="0">
              <a:solidFill>
                <a:srgbClr val="0070C0"/>
              </a:solidFill>
            </a:endParaRPr>
          </a:p>
          <a:p>
            <a:r>
              <a:rPr lang="en-US" dirty="0">
                <a:solidFill>
                  <a:srgbClr val="0070C0"/>
                </a:solidFill>
              </a:rPr>
              <a:t>NJ Dept. of Environmental Protection</a:t>
            </a:r>
          </a:p>
          <a:p>
            <a:r>
              <a:rPr lang="en-US" dirty="0">
                <a:solidFill>
                  <a:srgbClr val="0070C0"/>
                </a:solidFill>
                <a:hlinkClick r:id="rId3"/>
              </a:rPr>
              <a:t>https://www.nj.gov/dep/ej/</a:t>
            </a:r>
            <a:endParaRPr lang="en-US" dirty="0">
              <a:solidFill>
                <a:srgbClr val="0070C0"/>
              </a:solidFill>
            </a:endParaRPr>
          </a:p>
          <a:p>
            <a:endParaRPr lang="en-US" dirty="0">
              <a:solidFill>
                <a:srgbClr val="0070C0"/>
              </a:solidFill>
            </a:endParaRPr>
          </a:p>
          <a:p>
            <a:endParaRPr lang="en-US" dirty="0">
              <a:solidFill>
                <a:srgbClr val="0070C0"/>
              </a:solidFill>
            </a:endParaRPr>
          </a:p>
          <a:p>
            <a:r>
              <a:rPr lang="en-US" dirty="0">
                <a:solidFill>
                  <a:srgbClr val="0070C0"/>
                </a:solidFill>
              </a:rPr>
              <a:t>NJ Environmental Justice Alliance</a:t>
            </a:r>
          </a:p>
          <a:p>
            <a:r>
              <a:rPr lang="en-US" dirty="0">
                <a:solidFill>
                  <a:srgbClr val="0070C0"/>
                </a:solidFill>
                <a:hlinkClick r:id="rId4"/>
              </a:rPr>
              <a:t>http://www.njeja.org</a:t>
            </a:r>
            <a:endParaRPr lang="en-US" dirty="0">
              <a:solidFill>
                <a:srgbClr val="0070C0"/>
              </a:solidFill>
            </a:endParaRPr>
          </a:p>
          <a:p>
            <a:endParaRPr lang="en-US" dirty="0">
              <a:solidFill>
                <a:srgbClr val="0070C0"/>
              </a:solidFill>
            </a:endParaRPr>
          </a:p>
          <a:p>
            <a:endParaRPr lang="en-US" dirty="0">
              <a:solidFill>
                <a:srgbClr val="0070C0"/>
              </a:solidFill>
            </a:endParaRPr>
          </a:p>
          <a:p>
            <a:r>
              <a:rPr lang="en-US" dirty="0">
                <a:solidFill>
                  <a:srgbClr val="0070C0"/>
                </a:solidFill>
              </a:rPr>
              <a:t>NJ SHINES – Elena </a:t>
            </a:r>
            <a:r>
              <a:rPr lang="en-US" dirty="0" err="1">
                <a:solidFill>
                  <a:srgbClr val="0070C0"/>
                </a:solidFill>
              </a:rPr>
              <a:t>Weissmann</a:t>
            </a:r>
            <a:endParaRPr lang="en-US" dirty="0">
              <a:solidFill>
                <a:srgbClr val="0070C0"/>
              </a:solidFill>
            </a:endParaRPr>
          </a:p>
          <a:p>
            <a:r>
              <a:rPr lang="en-US" dirty="0">
                <a:solidFill>
                  <a:srgbClr val="0070C0"/>
                </a:solidFill>
                <a:hlinkClick r:id="rId5"/>
              </a:rPr>
              <a:t>https://www.njshines.org</a:t>
            </a:r>
            <a:r>
              <a:rPr lang="en-US" dirty="0">
                <a:solidFill>
                  <a:srgbClr val="0070C0"/>
                </a:solidFill>
              </a:rPr>
              <a:t>        </a:t>
            </a:r>
            <a:r>
              <a:rPr lang="en-US" dirty="0" err="1">
                <a:solidFill>
                  <a:schemeClr val="accent6"/>
                </a:solidFill>
              </a:rPr>
              <a:t>elena@votesolar.org</a:t>
            </a:r>
            <a:endParaRPr lang="en-US" dirty="0">
              <a:solidFill>
                <a:schemeClr val="accent6"/>
              </a:solidFill>
            </a:endParaRPr>
          </a:p>
          <a:p>
            <a:endParaRPr lang="en-US" dirty="0">
              <a:solidFill>
                <a:srgbClr val="0070C0"/>
              </a:solidFill>
            </a:endParaRPr>
          </a:p>
          <a:p>
            <a:endParaRPr lang="en-US" dirty="0">
              <a:solidFill>
                <a:srgbClr val="0070C0"/>
              </a:solidFill>
            </a:endParaRPr>
          </a:p>
          <a:p>
            <a:r>
              <a:rPr lang="en-US" dirty="0" err="1">
                <a:solidFill>
                  <a:srgbClr val="0070C0"/>
                </a:solidFill>
              </a:rPr>
              <a:t>GreenFaith</a:t>
            </a:r>
            <a:endParaRPr lang="en-US" dirty="0">
              <a:solidFill>
                <a:srgbClr val="0070C0"/>
              </a:solidFill>
            </a:endParaRPr>
          </a:p>
          <a:p>
            <a:r>
              <a:rPr lang="en-US" dirty="0">
                <a:solidFill>
                  <a:srgbClr val="0070C0"/>
                </a:solidFill>
                <a:hlinkClick r:id="rId6"/>
              </a:rPr>
              <a:t>https://www.greenfaith.org</a:t>
            </a:r>
            <a:endParaRPr lang="en-US"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4293995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EBCC9F3-476E-9748-9E39-19FBB6C57D92}"/>
              </a:ext>
            </a:extLst>
          </p:cNvPr>
          <p:cNvSpPr>
            <a:spLocks noGrp="1"/>
          </p:cNvSpPr>
          <p:nvPr>
            <p:ph type="title"/>
          </p:nvPr>
        </p:nvSpPr>
        <p:spPr>
          <a:xfrm>
            <a:off x="1391021" y="548221"/>
            <a:ext cx="6602896" cy="1355601"/>
          </a:xfrm>
        </p:spPr>
        <p:txBody>
          <a:bodyPr>
            <a:normAutofit/>
          </a:bodyPr>
          <a:lstStyle/>
          <a:p>
            <a:r>
              <a:rPr lang="en-US" sz="3600" dirty="0"/>
              <a:t>Amanda Gorman</a:t>
            </a:r>
            <a:br>
              <a:rPr lang="en-US" dirty="0"/>
            </a:br>
            <a:r>
              <a:rPr lang="en-US" sz="3600" dirty="0"/>
              <a:t>American Poet and Activist</a:t>
            </a:r>
            <a:endParaRPr lang="en-US" dirty="0"/>
          </a:p>
        </p:txBody>
      </p:sp>
      <p:sp>
        <p:nvSpPr>
          <p:cNvPr id="7" name="TextBox 6">
            <a:extLst>
              <a:ext uri="{FF2B5EF4-FFF2-40B4-BE49-F238E27FC236}">
                <a16:creationId xmlns:a16="http://schemas.microsoft.com/office/drawing/2014/main" id="{B6D30434-F23D-A049-A12E-6234BD17C703}"/>
              </a:ext>
            </a:extLst>
          </p:cNvPr>
          <p:cNvSpPr txBox="1"/>
          <p:nvPr/>
        </p:nvSpPr>
        <p:spPr>
          <a:xfrm>
            <a:off x="864704" y="2211719"/>
            <a:ext cx="8289235" cy="3780458"/>
          </a:xfrm>
          <a:prstGeom prst="rect">
            <a:avLst/>
          </a:prstGeom>
          <a:noFill/>
        </p:spPr>
        <p:txBody>
          <a:bodyPr wrap="square" rtlCol="0">
            <a:spAutoFit/>
          </a:bodyPr>
          <a:lstStyle/>
          <a:p>
            <a:pPr marL="285750" indent="-285750">
              <a:lnSpc>
                <a:spcPct val="150000"/>
              </a:lnSpc>
              <a:buFont typeface="Wingdings" pitchFamily="2" charset="2"/>
              <a:buChar char="v"/>
            </a:pPr>
            <a:r>
              <a:rPr lang="en-US" dirty="0"/>
              <a:t>Born 1998, Los Angeles, CA</a:t>
            </a:r>
          </a:p>
          <a:p>
            <a:pPr marL="285750" indent="-285750">
              <a:lnSpc>
                <a:spcPct val="150000"/>
              </a:lnSpc>
              <a:buFont typeface="Wingdings" pitchFamily="2" charset="2"/>
              <a:buChar char="v"/>
            </a:pPr>
            <a:r>
              <a:rPr lang="en-US" dirty="0"/>
              <a:t>Graduate of Harvard University</a:t>
            </a:r>
          </a:p>
          <a:p>
            <a:pPr marL="285750" indent="-285750">
              <a:lnSpc>
                <a:spcPct val="150000"/>
              </a:lnSpc>
              <a:buFont typeface="Wingdings" pitchFamily="2" charset="2"/>
              <a:buChar char="v"/>
            </a:pPr>
            <a:r>
              <a:rPr lang="en-US" dirty="0"/>
              <a:t>Member of St. Brigid Catholic Church</a:t>
            </a:r>
          </a:p>
          <a:p>
            <a:pPr marL="285750" indent="-285750">
              <a:lnSpc>
                <a:spcPct val="150000"/>
              </a:lnSpc>
              <a:buFont typeface="Wingdings" pitchFamily="2" charset="2"/>
              <a:buChar char="v"/>
            </a:pPr>
            <a:r>
              <a:rPr lang="en-US" dirty="0"/>
              <a:t>First National Youth Poet Laureate (2017-2018)</a:t>
            </a:r>
          </a:p>
          <a:p>
            <a:pPr marL="285750" indent="-285750">
              <a:lnSpc>
                <a:spcPct val="150000"/>
              </a:lnSpc>
              <a:buFont typeface="Wingdings" pitchFamily="2" charset="2"/>
              <a:buChar char="v"/>
            </a:pPr>
            <a:r>
              <a:rPr lang="en-US" dirty="0"/>
              <a:t>Her work focuses on issues of </a:t>
            </a:r>
            <a:r>
              <a:rPr lang="en-US" dirty="0">
                <a:hlinkClick r:id="rId3" tooltip="Oppression"/>
              </a:rPr>
              <a:t>oppression</a:t>
            </a:r>
            <a:r>
              <a:rPr lang="en-US" dirty="0"/>
              <a:t>, </a:t>
            </a:r>
            <a:r>
              <a:rPr lang="en-US" dirty="0">
                <a:hlinkClick r:id="rId4" tooltip="Feminism"/>
              </a:rPr>
              <a:t>feminism</a:t>
            </a:r>
            <a:r>
              <a:rPr lang="en-US" dirty="0"/>
              <a:t>, </a:t>
            </a:r>
            <a:r>
              <a:rPr lang="en-US" dirty="0">
                <a:hlinkClick r:id="rId5" tooltip="Race and ethnicity in the United States"/>
              </a:rPr>
              <a:t>race</a:t>
            </a:r>
            <a:r>
              <a:rPr lang="en-US" dirty="0"/>
              <a:t>, and </a:t>
            </a:r>
            <a:r>
              <a:rPr lang="en-US" dirty="0">
                <a:hlinkClick r:id="rId6" tooltip="Social exclusion"/>
              </a:rPr>
              <a:t>marginalization</a:t>
            </a:r>
            <a:r>
              <a:rPr lang="en-US" dirty="0"/>
              <a:t>, as well as the </a:t>
            </a:r>
            <a:r>
              <a:rPr lang="en-US" dirty="0">
                <a:hlinkClick r:id="rId7" tooltip="African diaspora"/>
              </a:rPr>
              <a:t>African diaspora</a:t>
            </a:r>
            <a:endParaRPr lang="en-US" dirty="0"/>
          </a:p>
          <a:p>
            <a:pPr marL="285750" indent="-285750">
              <a:lnSpc>
                <a:spcPct val="150000"/>
              </a:lnSpc>
              <a:buFont typeface="Wingdings" pitchFamily="2" charset="2"/>
              <a:buChar char="v"/>
            </a:pPr>
            <a:r>
              <a:rPr lang="en-US" dirty="0"/>
              <a:t>Published her poetry book </a:t>
            </a:r>
            <a:r>
              <a:rPr lang="en-US" i="1" dirty="0"/>
              <a:t>The One for Whom Food Is Not Enough</a:t>
            </a:r>
            <a:r>
              <a:rPr lang="en-US" dirty="0"/>
              <a:t> in 2015</a:t>
            </a:r>
          </a:p>
          <a:p>
            <a:pPr marL="285750" indent="-285750">
              <a:lnSpc>
                <a:spcPct val="150000"/>
              </a:lnSpc>
              <a:buFont typeface="Wingdings" pitchFamily="2" charset="2"/>
              <a:buChar char="v"/>
            </a:pPr>
            <a:r>
              <a:rPr lang="en-US" dirty="0"/>
              <a:t>In 2021, she delivered her poem "</a:t>
            </a:r>
            <a:r>
              <a:rPr lang="en-US" dirty="0">
                <a:hlinkClick r:id="rId8" tooltip="The Hill We Climb"/>
              </a:rPr>
              <a:t>The Hill We Climb</a:t>
            </a:r>
            <a:r>
              <a:rPr lang="en-US" dirty="0"/>
              <a:t>" at the inauguration of U.S. President Joe Biden</a:t>
            </a:r>
          </a:p>
        </p:txBody>
      </p:sp>
      <p:pic>
        <p:nvPicPr>
          <p:cNvPr id="8" name="Picture 7" descr="A picture containing person, outdoor&#10;&#10;Description automatically generated">
            <a:extLst>
              <a:ext uri="{FF2B5EF4-FFF2-40B4-BE49-F238E27FC236}">
                <a16:creationId xmlns:a16="http://schemas.microsoft.com/office/drawing/2014/main" id="{54BBE836-7D56-9646-89EA-3C16C316418D}"/>
              </a:ext>
            </a:extLst>
          </p:cNvPr>
          <p:cNvPicPr>
            <a:picLocks noChangeAspect="1"/>
          </p:cNvPicPr>
          <p:nvPr/>
        </p:nvPicPr>
        <p:blipFill>
          <a:blip r:embed="rId9"/>
          <a:stretch>
            <a:fillRect/>
          </a:stretch>
        </p:blipFill>
        <p:spPr>
          <a:xfrm>
            <a:off x="8457744" y="781602"/>
            <a:ext cx="2869552" cy="3597647"/>
          </a:xfrm>
          <a:prstGeom prst="rect">
            <a:avLst/>
          </a:prstGeom>
        </p:spPr>
      </p:pic>
    </p:spTree>
    <p:extLst>
      <p:ext uri="{BB962C8B-B14F-4D97-AF65-F5344CB8AC3E}">
        <p14:creationId xmlns:p14="http://schemas.microsoft.com/office/powerpoint/2010/main" val="958911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WATCH: Amanda Gorman reads inauguration poem, 'The Hill We Climb'">
            <a:hlinkClick r:id="" action="ppaction://media"/>
            <a:extLst>
              <a:ext uri="{FF2B5EF4-FFF2-40B4-BE49-F238E27FC236}">
                <a16:creationId xmlns:a16="http://schemas.microsoft.com/office/drawing/2014/main" id="{BACDB7C3-C425-3C44-B4AA-C69C1AAF3767}"/>
              </a:ext>
            </a:extLst>
          </p:cNvPr>
          <p:cNvPicPr>
            <a:picLocks noRot="1" noChangeAspect="1"/>
          </p:cNvPicPr>
          <p:nvPr>
            <a:videoFile r:link="rId1"/>
          </p:nvPr>
        </p:nvPicPr>
        <p:blipFill>
          <a:blip r:embed="rId3"/>
          <a:stretch>
            <a:fillRect/>
          </a:stretch>
        </p:blipFill>
        <p:spPr>
          <a:xfrm>
            <a:off x="3690937" y="2150129"/>
            <a:ext cx="7996238" cy="4352896"/>
          </a:xfrm>
          <a:prstGeom prst="rect">
            <a:avLst/>
          </a:prstGeom>
        </p:spPr>
      </p:pic>
      <p:sp>
        <p:nvSpPr>
          <p:cNvPr id="2" name="Rectangle 1">
            <a:extLst>
              <a:ext uri="{FF2B5EF4-FFF2-40B4-BE49-F238E27FC236}">
                <a16:creationId xmlns:a16="http://schemas.microsoft.com/office/drawing/2014/main" id="{CCA590D7-730A-D840-8306-5A941EC849B7}"/>
              </a:ext>
            </a:extLst>
          </p:cNvPr>
          <p:cNvSpPr/>
          <p:nvPr/>
        </p:nvSpPr>
        <p:spPr>
          <a:xfrm>
            <a:off x="6096000" y="354975"/>
            <a:ext cx="3713923" cy="1569660"/>
          </a:xfrm>
          <a:prstGeom prst="rect">
            <a:avLst/>
          </a:prstGeom>
        </p:spPr>
        <p:txBody>
          <a:bodyPr wrap="square">
            <a:spAutoFit/>
          </a:bodyPr>
          <a:lstStyle/>
          <a:p>
            <a:r>
              <a:rPr lang="en-US" sz="3200" dirty="0">
                <a:latin typeface="+mj-lt"/>
              </a:rPr>
              <a:t>Words of Wisdom:</a:t>
            </a:r>
            <a:br>
              <a:rPr lang="en-US" sz="3200" dirty="0">
                <a:latin typeface="+mj-lt"/>
              </a:rPr>
            </a:br>
            <a:r>
              <a:rPr lang="en-US" sz="3200" dirty="0">
                <a:latin typeface="+mj-lt"/>
              </a:rPr>
              <a:t>Amanda Gorman</a:t>
            </a:r>
          </a:p>
          <a:p>
            <a:r>
              <a:rPr lang="en-US" sz="3200" dirty="0">
                <a:latin typeface="+mj-lt"/>
              </a:rPr>
              <a:t>”The Hill We Climb”</a:t>
            </a:r>
          </a:p>
        </p:txBody>
      </p:sp>
    </p:spTree>
    <p:extLst>
      <p:ext uri="{BB962C8B-B14F-4D97-AF65-F5344CB8AC3E}">
        <p14:creationId xmlns:p14="http://schemas.microsoft.com/office/powerpoint/2010/main" val="3837518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E0424D5-21B6-4664-B391-76361A3CC2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0CCE7C5A-FB88-2147-9E38-76BA7D22FDE3}"/>
              </a:ext>
            </a:extLst>
          </p:cNvPr>
          <p:cNvSpPr txBox="1"/>
          <p:nvPr/>
        </p:nvSpPr>
        <p:spPr>
          <a:xfrm>
            <a:off x="2014538" y="2011740"/>
            <a:ext cx="7952184" cy="1569660"/>
          </a:xfrm>
          <a:prstGeom prst="rect">
            <a:avLst/>
          </a:prstGeom>
          <a:noFill/>
        </p:spPr>
        <p:txBody>
          <a:bodyPr wrap="square" rtlCol="0">
            <a:spAutoFit/>
          </a:bodyPr>
          <a:lstStyle/>
          <a:p>
            <a:r>
              <a:rPr lang="en-US" sz="9600" b="1" i="1" u="sng" dirty="0"/>
              <a:t>THANK YOU!</a:t>
            </a:r>
          </a:p>
        </p:txBody>
      </p:sp>
    </p:spTree>
    <p:extLst>
      <p:ext uri="{BB962C8B-B14F-4D97-AF65-F5344CB8AC3E}">
        <p14:creationId xmlns:p14="http://schemas.microsoft.com/office/powerpoint/2010/main" val="3372713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BA618-BF38-4C66-A054-AA45BAEA1C44}"/>
              </a:ext>
            </a:extLst>
          </p:cNvPr>
          <p:cNvSpPr>
            <a:spLocks noGrp="1"/>
          </p:cNvSpPr>
          <p:nvPr>
            <p:ph type="title"/>
          </p:nvPr>
        </p:nvSpPr>
        <p:spPr>
          <a:xfrm>
            <a:off x="4271139" y="663409"/>
            <a:ext cx="6955735" cy="871101"/>
          </a:xfrm>
        </p:spPr>
        <p:txBody>
          <a:bodyPr>
            <a:normAutofit fontScale="90000"/>
          </a:bodyPr>
          <a:lstStyle/>
          <a:p>
            <a:r>
              <a:rPr lang="en-US" dirty="0"/>
              <a:t>BHM Interesting Facts</a:t>
            </a:r>
            <a:br>
              <a:rPr lang="en-US" dirty="0"/>
            </a:br>
            <a:endParaRPr lang="en-US" dirty="0"/>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4182713" y="1831426"/>
            <a:ext cx="7658103" cy="4033347"/>
          </a:xfrm>
        </p:spPr>
        <p:txBody>
          <a:bodyPr vert="horz" lIns="91440" tIns="45720" rIns="91440" bIns="45720" rtlCol="0" anchor="t">
            <a:normAutofit/>
          </a:bodyPr>
          <a:lstStyle/>
          <a:p>
            <a:pPr lvl="1">
              <a:lnSpc>
                <a:spcPct val="100000"/>
              </a:lnSpc>
              <a:buFont typeface="Wingdings" pitchFamily="2" charset="2"/>
              <a:buChar char="v"/>
            </a:pPr>
            <a:r>
              <a:rPr lang="en-US" dirty="0"/>
              <a:t>In 1926, Carter G. Woodson launched a weeklong celebration of black history in the United States</a:t>
            </a:r>
          </a:p>
          <a:p>
            <a:pPr lvl="1">
              <a:lnSpc>
                <a:spcPct val="100000"/>
              </a:lnSpc>
              <a:buFont typeface="Wingdings" pitchFamily="2" charset="2"/>
              <a:buChar char="v"/>
            </a:pPr>
            <a:r>
              <a:rPr lang="en-US" dirty="0"/>
              <a:t>In 1976, President Gerald Ford officially recognized Black History Month</a:t>
            </a:r>
          </a:p>
          <a:p>
            <a:pPr lvl="1">
              <a:lnSpc>
                <a:spcPct val="100000"/>
              </a:lnSpc>
              <a:buFont typeface="Wingdings" pitchFamily="2" charset="2"/>
              <a:buChar char="v"/>
            </a:pPr>
            <a:r>
              <a:rPr lang="en-US" dirty="0"/>
              <a:t>Black History Month is also celebrated by Canada, Ireland, The Netherlands, and the United Kingdom</a:t>
            </a:r>
          </a:p>
          <a:p>
            <a:pPr lvl="1">
              <a:lnSpc>
                <a:spcPct val="100000"/>
              </a:lnSpc>
              <a:buFont typeface="Wingdings" pitchFamily="2" charset="2"/>
              <a:buChar char="v"/>
            </a:pPr>
            <a:r>
              <a:rPr lang="en-US" dirty="0"/>
              <a:t>Described as "a time when the culture and contributions of African Americans take center stage" in a variety of cultural institutions including theaters, libraries and museums (</a:t>
            </a:r>
            <a:r>
              <a:rPr lang="en-US" i="1" dirty="0"/>
              <a:t>Wall Street Journal</a:t>
            </a:r>
            <a:r>
              <a:rPr lang="en-US" dirty="0"/>
              <a:t>)</a:t>
            </a:r>
          </a:p>
          <a:p>
            <a:pPr lvl="1">
              <a:lnSpc>
                <a:spcPct val="100000"/>
              </a:lnSpc>
              <a:buFont typeface="Wingdings" pitchFamily="2" charset="2"/>
              <a:buChar char="v"/>
            </a:pPr>
            <a:r>
              <a:rPr lang="en-US" dirty="0"/>
              <a:t>As of 2020, BHM is recognized and commemorated by much of corporate America, including The Coca-Cola Company, Google, Target, Macy’s, UPS, and Under </a:t>
            </a:r>
            <a:r>
              <a:rPr lang="en-US" dirty="0" err="1"/>
              <a:t>Armour</a:t>
            </a:r>
            <a:endParaRPr lang="en-US" baseline="30000" dirty="0"/>
          </a:p>
        </p:txBody>
      </p:sp>
    </p:spTree>
    <p:extLst>
      <p:ext uri="{BB962C8B-B14F-4D97-AF65-F5344CB8AC3E}">
        <p14:creationId xmlns:p14="http://schemas.microsoft.com/office/powerpoint/2010/main" val="4282453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A8FE9-30AE-4CD5-9589-E998B93C7CB5}"/>
              </a:ext>
            </a:extLst>
          </p:cNvPr>
          <p:cNvSpPr>
            <a:spLocks noGrp="1"/>
          </p:cNvSpPr>
          <p:nvPr>
            <p:ph type="title"/>
          </p:nvPr>
        </p:nvSpPr>
        <p:spPr>
          <a:xfrm>
            <a:off x="296333" y="279400"/>
            <a:ext cx="11489267" cy="651933"/>
          </a:xfrm>
        </p:spPr>
        <p:txBody>
          <a:bodyPr>
            <a:normAutofit fontScale="90000"/>
          </a:bodyPr>
          <a:lstStyle/>
          <a:p>
            <a:pPr algn="ctr"/>
            <a:r>
              <a:rPr lang="en-US" dirty="0"/>
              <a:t>Looking Back: Highlights from our 2020 BHM Event</a:t>
            </a:r>
          </a:p>
        </p:txBody>
      </p:sp>
      <p:pic>
        <p:nvPicPr>
          <p:cNvPr id="8" name="Picture 7" descr="Map&#10;&#10;Description automatically generated">
            <a:extLst>
              <a:ext uri="{FF2B5EF4-FFF2-40B4-BE49-F238E27FC236}">
                <a16:creationId xmlns:a16="http://schemas.microsoft.com/office/drawing/2014/main" id="{1ABF9A3C-F9F8-DF48-933F-9AA7C79D90F8}"/>
              </a:ext>
            </a:extLst>
          </p:cNvPr>
          <p:cNvPicPr>
            <a:picLocks noChangeAspect="1"/>
          </p:cNvPicPr>
          <p:nvPr/>
        </p:nvPicPr>
        <p:blipFill>
          <a:blip r:embed="rId2"/>
          <a:stretch>
            <a:fillRect/>
          </a:stretch>
        </p:blipFill>
        <p:spPr>
          <a:xfrm>
            <a:off x="2093241" y="1206089"/>
            <a:ext cx="7895450" cy="4445822"/>
          </a:xfrm>
          <a:prstGeom prst="rect">
            <a:avLst/>
          </a:prstGeom>
        </p:spPr>
      </p:pic>
    </p:spTree>
    <p:extLst>
      <p:ext uri="{BB962C8B-B14F-4D97-AF65-F5344CB8AC3E}">
        <p14:creationId xmlns:p14="http://schemas.microsoft.com/office/powerpoint/2010/main" val="3070441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A8FE9-30AE-4CD5-9589-E998B93C7CB5}"/>
              </a:ext>
            </a:extLst>
          </p:cNvPr>
          <p:cNvSpPr>
            <a:spLocks noGrp="1"/>
          </p:cNvSpPr>
          <p:nvPr>
            <p:ph type="title"/>
          </p:nvPr>
        </p:nvSpPr>
        <p:spPr>
          <a:xfrm>
            <a:off x="296333" y="279400"/>
            <a:ext cx="11489267" cy="651933"/>
          </a:xfrm>
        </p:spPr>
        <p:txBody>
          <a:bodyPr>
            <a:normAutofit fontScale="90000"/>
          </a:bodyPr>
          <a:lstStyle/>
          <a:p>
            <a:pPr algn="ctr"/>
            <a:r>
              <a:rPr lang="en-US" dirty="0"/>
              <a:t>Looking Back: Highlights from our 2020 BHM Event</a:t>
            </a:r>
          </a:p>
        </p:txBody>
      </p:sp>
      <p:pic>
        <p:nvPicPr>
          <p:cNvPr id="3" name="Picture 2" descr="A picture containing text, indoor&#10;&#10;Description automatically generated">
            <a:extLst>
              <a:ext uri="{FF2B5EF4-FFF2-40B4-BE49-F238E27FC236}">
                <a16:creationId xmlns:a16="http://schemas.microsoft.com/office/drawing/2014/main" id="{182BA804-F4C4-4F46-934E-FCD117EEAC17}"/>
              </a:ext>
            </a:extLst>
          </p:cNvPr>
          <p:cNvPicPr>
            <a:picLocks noChangeAspect="1"/>
          </p:cNvPicPr>
          <p:nvPr/>
        </p:nvPicPr>
        <p:blipFill>
          <a:blip r:embed="rId2"/>
          <a:stretch>
            <a:fillRect/>
          </a:stretch>
        </p:blipFill>
        <p:spPr>
          <a:xfrm>
            <a:off x="575733" y="1303866"/>
            <a:ext cx="4737101" cy="3158067"/>
          </a:xfrm>
          <a:prstGeom prst="rect">
            <a:avLst/>
          </a:prstGeom>
        </p:spPr>
      </p:pic>
      <p:pic>
        <p:nvPicPr>
          <p:cNvPr id="6" name="Picture 5" descr="A group of people posing for a photo&#10;&#10;Description automatically generated with medium confidence">
            <a:extLst>
              <a:ext uri="{FF2B5EF4-FFF2-40B4-BE49-F238E27FC236}">
                <a16:creationId xmlns:a16="http://schemas.microsoft.com/office/drawing/2014/main" id="{2AF3DBF9-23E4-7D40-A1CC-9CE51AF8427D}"/>
              </a:ext>
            </a:extLst>
          </p:cNvPr>
          <p:cNvPicPr>
            <a:picLocks noChangeAspect="1"/>
          </p:cNvPicPr>
          <p:nvPr/>
        </p:nvPicPr>
        <p:blipFill>
          <a:blip r:embed="rId3"/>
          <a:stretch>
            <a:fillRect/>
          </a:stretch>
        </p:blipFill>
        <p:spPr>
          <a:xfrm>
            <a:off x="6184900" y="1972734"/>
            <a:ext cx="5054600" cy="3369733"/>
          </a:xfrm>
          <a:prstGeom prst="rect">
            <a:avLst/>
          </a:prstGeom>
        </p:spPr>
      </p:pic>
    </p:spTree>
    <p:extLst>
      <p:ext uri="{BB962C8B-B14F-4D97-AF65-F5344CB8AC3E}">
        <p14:creationId xmlns:p14="http://schemas.microsoft.com/office/powerpoint/2010/main" val="850702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143EBCEE-73DB-F944-B97C-3CC9C707C347}"/>
              </a:ext>
            </a:extLst>
          </p:cNvPr>
          <p:cNvPicPr>
            <a:picLocks noChangeAspect="1"/>
          </p:cNvPicPr>
          <p:nvPr/>
        </p:nvPicPr>
        <p:blipFill>
          <a:blip r:embed="rId3"/>
          <a:stretch>
            <a:fillRect/>
          </a:stretch>
        </p:blipFill>
        <p:spPr>
          <a:xfrm>
            <a:off x="725984" y="1471464"/>
            <a:ext cx="2803027" cy="2853532"/>
          </a:xfrm>
          <a:prstGeom prst="rect">
            <a:avLst/>
          </a:prstGeom>
        </p:spPr>
      </p:pic>
      <p:sp>
        <p:nvSpPr>
          <p:cNvPr id="5" name="TextBox 4">
            <a:extLst>
              <a:ext uri="{FF2B5EF4-FFF2-40B4-BE49-F238E27FC236}">
                <a16:creationId xmlns:a16="http://schemas.microsoft.com/office/drawing/2014/main" id="{EB4C0110-350D-5147-BA16-7D7D3BFA606C}"/>
              </a:ext>
            </a:extLst>
          </p:cNvPr>
          <p:cNvSpPr txBox="1"/>
          <p:nvPr/>
        </p:nvSpPr>
        <p:spPr>
          <a:xfrm>
            <a:off x="3984203" y="751344"/>
            <a:ext cx="8029574" cy="5355312"/>
          </a:xfrm>
          <a:prstGeom prst="rect">
            <a:avLst/>
          </a:prstGeom>
          <a:noFill/>
        </p:spPr>
        <p:txBody>
          <a:bodyPr wrap="square" rtlCol="0">
            <a:spAutoFit/>
          </a:bodyPr>
          <a:lstStyle/>
          <a:p>
            <a:r>
              <a:rPr lang="en-US" dirty="0"/>
              <a:t>At last year’s event, Errol Maye told the gathering about the Maroons of Jamaica, people who had escaped enslavement and fought to end the evil of slavery. </a:t>
            </a:r>
          </a:p>
          <a:p>
            <a:endParaRPr lang="en-US" dirty="0"/>
          </a:p>
          <a:p>
            <a:r>
              <a:rPr lang="en-US" dirty="0"/>
              <a:t>Nanny of the Maroons, of royal African descent, formed a team who used their military skills to fight the English Army. </a:t>
            </a:r>
          </a:p>
          <a:p>
            <a:endParaRPr lang="en-US" dirty="0"/>
          </a:p>
          <a:p>
            <a:r>
              <a:rPr lang="en-US" dirty="0"/>
              <a:t>The Maroons communicated effectively over long distances with the </a:t>
            </a:r>
            <a:r>
              <a:rPr lang="en-US" dirty="0" err="1"/>
              <a:t>Abeng</a:t>
            </a:r>
            <a:r>
              <a:rPr lang="en-US" dirty="0"/>
              <a:t>, an instrument made from animal horn. </a:t>
            </a:r>
          </a:p>
          <a:p>
            <a:endParaRPr lang="en-US" dirty="0"/>
          </a:p>
          <a:p>
            <a:endParaRPr lang="en-US" dirty="0"/>
          </a:p>
          <a:p>
            <a:endParaRPr lang="en-US" dirty="0"/>
          </a:p>
          <a:p>
            <a:endParaRPr lang="en-US" dirty="0"/>
          </a:p>
          <a:p>
            <a:endParaRPr lang="en-US" dirty="0"/>
          </a:p>
          <a:p>
            <a:r>
              <a:rPr lang="en-US" dirty="0"/>
              <a:t>The English military eventually gave up and signed a treaty with the Maroons giving them good lands in the hills (on which they still don't pay taxes!)</a:t>
            </a:r>
          </a:p>
          <a:p>
            <a:endParaRPr lang="en-US" dirty="0"/>
          </a:p>
          <a:p>
            <a:r>
              <a:rPr lang="en-US" dirty="0"/>
              <a:t>Their choice of food in the hills was jerk pork from wild pigs which remains popular with Jamaicans and tourists alike. </a:t>
            </a:r>
          </a:p>
        </p:txBody>
      </p:sp>
      <p:sp>
        <p:nvSpPr>
          <p:cNvPr id="6" name="TextBox 5">
            <a:extLst>
              <a:ext uri="{FF2B5EF4-FFF2-40B4-BE49-F238E27FC236}">
                <a16:creationId xmlns:a16="http://schemas.microsoft.com/office/drawing/2014/main" id="{F378BDC7-5771-854A-9BB5-C9032D2462AE}"/>
              </a:ext>
            </a:extLst>
          </p:cNvPr>
          <p:cNvSpPr txBox="1"/>
          <p:nvPr/>
        </p:nvSpPr>
        <p:spPr>
          <a:xfrm>
            <a:off x="427953" y="4439444"/>
            <a:ext cx="3399087" cy="461665"/>
          </a:xfrm>
          <a:prstGeom prst="rect">
            <a:avLst/>
          </a:prstGeom>
          <a:noFill/>
        </p:spPr>
        <p:txBody>
          <a:bodyPr wrap="square" rtlCol="0">
            <a:spAutoFit/>
          </a:bodyPr>
          <a:lstStyle/>
          <a:p>
            <a:r>
              <a:rPr lang="en-US" sz="2400" u="sng" dirty="0"/>
              <a:t>Nanny of the Maroons</a:t>
            </a:r>
          </a:p>
        </p:txBody>
      </p:sp>
      <p:pic>
        <p:nvPicPr>
          <p:cNvPr id="8" name="Picture 7" descr="A picture containing tattoo&#10;&#10;Description automatically generated">
            <a:extLst>
              <a:ext uri="{FF2B5EF4-FFF2-40B4-BE49-F238E27FC236}">
                <a16:creationId xmlns:a16="http://schemas.microsoft.com/office/drawing/2014/main" id="{A2C55C67-3EE4-AC42-B69B-2AE0D8F55947}"/>
              </a:ext>
            </a:extLst>
          </p:cNvPr>
          <p:cNvPicPr>
            <a:picLocks noChangeAspect="1"/>
          </p:cNvPicPr>
          <p:nvPr/>
        </p:nvPicPr>
        <p:blipFill>
          <a:blip r:embed="rId4"/>
          <a:stretch>
            <a:fillRect/>
          </a:stretch>
        </p:blipFill>
        <p:spPr>
          <a:xfrm>
            <a:off x="8943478" y="3105796"/>
            <a:ext cx="1879600" cy="1219200"/>
          </a:xfrm>
          <a:prstGeom prst="rect">
            <a:avLst/>
          </a:prstGeom>
        </p:spPr>
      </p:pic>
    </p:spTree>
    <p:extLst>
      <p:ext uri="{BB962C8B-B14F-4D97-AF65-F5344CB8AC3E}">
        <p14:creationId xmlns:p14="http://schemas.microsoft.com/office/powerpoint/2010/main" val="1873419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A8FE9-30AE-4CD5-9589-E998B93C7CB5}"/>
              </a:ext>
            </a:extLst>
          </p:cNvPr>
          <p:cNvSpPr>
            <a:spLocks noGrp="1"/>
          </p:cNvSpPr>
          <p:nvPr>
            <p:ph type="title"/>
          </p:nvPr>
        </p:nvSpPr>
        <p:spPr>
          <a:xfrm>
            <a:off x="296333" y="279400"/>
            <a:ext cx="11489267" cy="651933"/>
          </a:xfrm>
        </p:spPr>
        <p:txBody>
          <a:bodyPr>
            <a:normAutofit fontScale="90000"/>
          </a:bodyPr>
          <a:lstStyle/>
          <a:p>
            <a:pPr algn="ctr"/>
            <a:r>
              <a:rPr lang="en-US" dirty="0"/>
              <a:t>Looking Back: Highlights from our 2020 BHM Event</a:t>
            </a:r>
          </a:p>
        </p:txBody>
      </p:sp>
      <p:pic>
        <p:nvPicPr>
          <p:cNvPr id="5" name="Picture 4" descr="A picture containing person, wall, indoor, group&#10;&#10;Description automatically generated">
            <a:extLst>
              <a:ext uri="{FF2B5EF4-FFF2-40B4-BE49-F238E27FC236}">
                <a16:creationId xmlns:a16="http://schemas.microsoft.com/office/drawing/2014/main" id="{50F6FD8B-BF2D-E847-B917-37D510DF0E84}"/>
              </a:ext>
            </a:extLst>
          </p:cNvPr>
          <p:cNvPicPr>
            <a:picLocks noChangeAspect="1"/>
          </p:cNvPicPr>
          <p:nvPr/>
        </p:nvPicPr>
        <p:blipFill>
          <a:blip r:embed="rId2"/>
          <a:stretch>
            <a:fillRect/>
          </a:stretch>
        </p:blipFill>
        <p:spPr>
          <a:xfrm>
            <a:off x="6040966" y="1733908"/>
            <a:ext cx="5085273" cy="3390182"/>
          </a:xfrm>
          <a:prstGeom prst="rect">
            <a:avLst/>
          </a:prstGeom>
        </p:spPr>
      </p:pic>
      <p:pic>
        <p:nvPicPr>
          <p:cNvPr id="8" name="Picture 7" descr="A person holding a plate of pizza&#10;&#10;Description automatically generated with medium confidence">
            <a:extLst>
              <a:ext uri="{FF2B5EF4-FFF2-40B4-BE49-F238E27FC236}">
                <a16:creationId xmlns:a16="http://schemas.microsoft.com/office/drawing/2014/main" id="{CAC69827-8969-B449-933D-E7BB9519523E}"/>
              </a:ext>
            </a:extLst>
          </p:cNvPr>
          <p:cNvPicPr>
            <a:picLocks noChangeAspect="1"/>
          </p:cNvPicPr>
          <p:nvPr/>
        </p:nvPicPr>
        <p:blipFill>
          <a:blip r:embed="rId3"/>
          <a:stretch>
            <a:fillRect/>
          </a:stretch>
        </p:blipFill>
        <p:spPr>
          <a:xfrm>
            <a:off x="1046831" y="995332"/>
            <a:ext cx="3244890" cy="4867335"/>
          </a:xfrm>
          <a:prstGeom prst="rect">
            <a:avLst/>
          </a:prstGeom>
        </p:spPr>
      </p:pic>
    </p:spTree>
    <p:extLst>
      <p:ext uri="{BB962C8B-B14F-4D97-AF65-F5344CB8AC3E}">
        <p14:creationId xmlns:p14="http://schemas.microsoft.com/office/powerpoint/2010/main" val="2897436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A8FE9-30AE-4CD5-9589-E998B93C7CB5}"/>
              </a:ext>
            </a:extLst>
          </p:cNvPr>
          <p:cNvSpPr>
            <a:spLocks noGrp="1"/>
          </p:cNvSpPr>
          <p:nvPr>
            <p:ph type="title"/>
          </p:nvPr>
        </p:nvSpPr>
        <p:spPr>
          <a:xfrm>
            <a:off x="296333" y="279400"/>
            <a:ext cx="11489267" cy="651933"/>
          </a:xfrm>
        </p:spPr>
        <p:txBody>
          <a:bodyPr>
            <a:normAutofit fontScale="90000"/>
          </a:bodyPr>
          <a:lstStyle/>
          <a:p>
            <a:pPr algn="ctr"/>
            <a:r>
              <a:rPr lang="en-US" dirty="0"/>
              <a:t>Looking Back: Highlights from our 2020 BHM Event</a:t>
            </a:r>
          </a:p>
        </p:txBody>
      </p:sp>
      <p:pic>
        <p:nvPicPr>
          <p:cNvPr id="7" name="Picture 6" descr="A person wearing a colorful headdress&#10;&#10;Description automatically generated with low confidence">
            <a:extLst>
              <a:ext uri="{FF2B5EF4-FFF2-40B4-BE49-F238E27FC236}">
                <a16:creationId xmlns:a16="http://schemas.microsoft.com/office/drawing/2014/main" id="{9E1662BA-7619-1549-872F-A0DF0C5E1A1E}"/>
              </a:ext>
            </a:extLst>
          </p:cNvPr>
          <p:cNvPicPr>
            <a:picLocks noChangeAspect="1"/>
          </p:cNvPicPr>
          <p:nvPr/>
        </p:nvPicPr>
        <p:blipFill>
          <a:blip r:embed="rId2"/>
          <a:stretch>
            <a:fillRect/>
          </a:stretch>
        </p:blipFill>
        <p:spPr>
          <a:xfrm>
            <a:off x="6659592" y="1966504"/>
            <a:ext cx="5408044" cy="3407435"/>
          </a:xfrm>
          <a:prstGeom prst="rect">
            <a:avLst/>
          </a:prstGeom>
        </p:spPr>
      </p:pic>
      <p:pic>
        <p:nvPicPr>
          <p:cNvPr id="9" name="Picture 8" descr="A group of people in a buffet line&#10;&#10;Description automatically generated with low confidence">
            <a:extLst>
              <a:ext uri="{FF2B5EF4-FFF2-40B4-BE49-F238E27FC236}">
                <a16:creationId xmlns:a16="http://schemas.microsoft.com/office/drawing/2014/main" id="{FAD7EEE2-622F-5344-BD8D-D8C3ACE712CC}"/>
              </a:ext>
            </a:extLst>
          </p:cNvPr>
          <p:cNvPicPr>
            <a:picLocks noChangeAspect="1"/>
          </p:cNvPicPr>
          <p:nvPr/>
        </p:nvPicPr>
        <p:blipFill>
          <a:blip r:embed="rId3"/>
          <a:stretch>
            <a:fillRect/>
          </a:stretch>
        </p:blipFill>
        <p:spPr>
          <a:xfrm>
            <a:off x="376686" y="1164565"/>
            <a:ext cx="5719314" cy="3812876"/>
          </a:xfrm>
          <a:prstGeom prst="rect">
            <a:avLst/>
          </a:prstGeom>
        </p:spPr>
      </p:pic>
    </p:spTree>
    <p:extLst>
      <p:ext uri="{BB962C8B-B14F-4D97-AF65-F5344CB8AC3E}">
        <p14:creationId xmlns:p14="http://schemas.microsoft.com/office/powerpoint/2010/main" val="2124242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A8FE9-30AE-4CD5-9589-E998B93C7CB5}"/>
              </a:ext>
            </a:extLst>
          </p:cNvPr>
          <p:cNvSpPr>
            <a:spLocks noGrp="1"/>
          </p:cNvSpPr>
          <p:nvPr>
            <p:ph type="title"/>
          </p:nvPr>
        </p:nvSpPr>
        <p:spPr>
          <a:xfrm>
            <a:off x="296333" y="279400"/>
            <a:ext cx="11489267" cy="651933"/>
          </a:xfrm>
        </p:spPr>
        <p:txBody>
          <a:bodyPr>
            <a:normAutofit fontScale="90000"/>
          </a:bodyPr>
          <a:lstStyle/>
          <a:p>
            <a:pPr algn="ctr"/>
            <a:r>
              <a:rPr lang="en-US" dirty="0"/>
              <a:t>Looking Back: Highlights from our 2020 BHM Event</a:t>
            </a:r>
          </a:p>
        </p:txBody>
      </p:sp>
      <p:pic>
        <p:nvPicPr>
          <p:cNvPr id="5" name="Picture 4" descr="A picture containing person, person, standing&#10;&#10;Description automatically generated">
            <a:extLst>
              <a:ext uri="{FF2B5EF4-FFF2-40B4-BE49-F238E27FC236}">
                <a16:creationId xmlns:a16="http://schemas.microsoft.com/office/drawing/2014/main" id="{21C31AA0-179C-804C-B610-217A81D83667}"/>
              </a:ext>
            </a:extLst>
          </p:cNvPr>
          <p:cNvPicPr>
            <a:picLocks noChangeAspect="1"/>
          </p:cNvPicPr>
          <p:nvPr/>
        </p:nvPicPr>
        <p:blipFill>
          <a:blip r:embed="rId2"/>
          <a:stretch>
            <a:fillRect/>
          </a:stretch>
        </p:blipFill>
        <p:spPr>
          <a:xfrm>
            <a:off x="1020392" y="1755475"/>
            <a:ext cx="5020574" cy="3347049"/>
          </a:xfrm>
          <a:prstGeom prst="rect">
            <a:avLst/>
          </a:prstGeom>
        </p:spPr>
      </p:pic>
      <p:pic>
        <p:nvPicPr>
          <p:cNvPr id="8" name="Picture 7" descr="A person in a suit holding a microphone&#10;&#10;Description automatically generated with low confidence">
            <a:extLst>
              <a:ext uri="{FF2B5EF4-FFF2-40B4-BE49-F238E27FC236}">
                <a16:creationId xmlns:a16="http://schemas.microsoft.com/office/drawing/2014/main" id="{01777113-FDB8-6142-9E13-BA5173B062D7}"/>
              </a:ext>
            </a:extLst>
          </p:cNvPr>
          <p:cNvPicPr>
            <a:picLocks noChangeAspect="1"/>
          </p:cNvPicPr>
          <p:nvPr/>
        </p:nvPicPr>
        <p:blipFill>
          <a:blip r:embed="rId3"/>
          <a:stretch>
            <a:fillRect/>
          </a:stretch>
        </p:blipFill>
        <p:spPr>
          <a:xfrm>
            <a:off x="7510732" y="1013602"/>
            <a:ext cx="3220529" cy="4830793"/>
          </a:xfrm>
          <a:prstGeom prst="rect">
            <a:avLst/>
          </a:prstGeom>
        </p:spPr>
      </p:pic>
    </p:spTree>
    <p:extLst>
      <p:ext uri="{BB962C8B-B14F-4D97-AF65-F5344CB8AC3E}">
        <p14:creationId xmlns:p14="http://schemas.microsoft.com/office/powerpoint/2010/main" val="260826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5" ma:contentTypeDescription="Create a new document." ma:contentTypeScope="" ma:versionID="6303841d91754ae9e45eab54773e3b1c">
  <xsd:schema xmlns:xsd="http://www.w3.org/2001/XMLSchema" xmlns:xs="http://www.w3.org/2001/XMLSchema" xmlns:p="http://schemas.microsoft.com/office/2006/metadata/properties" xmlns:ns1="http://schemas.microsoft.com/sharepoint/v3" xmlns:ns2="71af3243-3dd4-4a8d-8c0d-dd76da1f02a5" xmlns:ns3="16c05727-aa75-4e4a-9b5f-8a80a1165891" targetNamespace="http://schemas.microsoft.com/office/2006/metadata/properties" ma:root="true" ma:fieldsID="21f069cdc2b493a90fc663fd3b6884b6" ns1:_="" ns2:_="" ns3:_="">
    <xsd:import namespace="http://schemas.microsoft.com/sharepoint/v3"/>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BA7D27-7677-4220-B6A7-A1C5397C8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F1922B-A620-4874-B6A7-81D29E2D0214}">
  <ds:schemaRefs>
    <ds:schemaRef ds:uri="http://schemas.microsoft.com/office/2006/metadata/properties"/>
    <ds:schemaRef ds:uri="http://schemas.microsoft.com/office/infopath/2007/PartnerControls"/>
    <ds:schemaRef ds:uri="http://schemas.microsoft.com/sharepoint/v3"/>
    <ds:schemaRef ds:uri="71af3243-3dd4-4a8d-8c0d-dd76da1f02a5"/>
  </ds:schemaRefs>
</ds:datastoreItem>
</file>

<file path=customXml/itemProps3.xml><?xml version="1.0" encoding="utf-8"?>
<ds:datastoreItem xmlns:ds="http://schemas.openxmlformats.org/officeDocument/2006/customXml" ds:itemID="{991CA3B8-CF48-4115-BAF3-126466752E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Black History Month presentation</Template>
  <TotalTime>6352</TotalTime>
  <Words>1078</Words>
  <Application>Microsoft Macintosh PowerPoint</Application>
  <PresentationFormat>Widescreen</PresentationFormat>
  <Paragraphs>111</Paragraphs>
  <Slides>29</Slides>
  <Notes>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lato</vt:lpstr>
      <vt:lpstr>Segoe UI</vt:lpstr>
      <vt:lpstr>Wingdings</vt:lpstr>
      <vt:lpstr>2_Office Theme</vt:lpstr>
      <vt:lpstr>Black History Month Tribute Sunday, Feb 14 ,2021</vt:lpstr>
      <vt:lpstr>Black History Month Tribute Sunday, Feb 14 ,2021</vt:lpstr>
      <vt:lpstr>BHM Interesting Facts </vt:lpstr>
      <vt:lpstr>Looking Back: Highlights from our 2020 BHM Event</vt:lpstr>
      <vt:lpstr>Looking Back: Highlights from our 2020 BHM Event</vt:lpstr>
      <vt:lpstr>PowerPoint Presentation</vt:lpstr>
      <vt:lpstr>Looking Back: Highlights from our 2020 BHM Event</vt:lpstr>
      <vt:lpstr>Looking Back: Highlights from our 2020 BHM Event</vt:lpstr>
      <vt:lpstr>Looking Back: Highlights from our 2020 BHM Event</vt:lpstr>
      <vt:lpstr>Looking Back: Highlights from our 2020 BHM Event</vt:lpstr>
      <vt:lpstr>Looking Back: Highlights from our 2020 BHM Event</vt:lpstr>
      <vt:lpstr>Looking Back: Highlights from our 2020 BHM Event</vt:lpstr>
      <vt:lpstr>PowerPoint Presentation</vt:lpstr>
      <vt:lpstr>PowerPoint Presentation</vt:lpstr>
      <vt:lpstr>PowerPoint Presentation</vt:lpstr>
      <vt:lpstr>PowerPoint Presentation</vt:lpstr>
      <vt:lpstr>PowerPoint Presentation</vt:lpstr>
      <vt:lpstr>Conclusion </vt:lpstr>
      <vt:lpstr>Words of Wisdom: Dr. Martin Luther King, Jr.</vt:lpstr>
      <vt:lpstr>PowerPoint Presentation</vt:lpstr>
      <vt:lpstr>PowerPoint Presentation</vt:lpstr>
      <vt:lpstr>Words of Wisdom: U.S. Rep. John Lewis</vt:lpstr>
      <vt:lpstr>Conclusion</vt:lpstr>
      <vt:lpstr>PowerPoint Presentation</vt:lpstr>
      <vt:lpstr>Michael Gordon Senior Policy Advisor , New Jersey Department of Environmental Protection</vt:lpstr>
      <vt:lpstr>Environmental Justice Resources </vt:lpstr>
      <vt:lpstr>Amanda Gorman American Poet and Activist</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History Month Sunday, Feb.</dc:title>
  <dc:subject/>
  <dc:creator>Fletcher</dc:creator>
  <cp:keywords/>
  <dc:description/>
  <cp:lastModifiedBy>Christy McGuire</cp:lastModifiedBy>
  <cp:revision>109</cp:revision>
  <dcterms:created xsi:type="dcterms:W3CDTF">2021-01-20T17:44:36Z</dcterms:created>
  <dcterms:modified xsi:type="dcterms:W3CDTF">2021-02-14T01:07:58Z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