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notesMasterIdLst>
    <p:notesMasterId r:id="rId22"/>
  </p:notesMasterIdLst>
  <p:handoutMasterIdLst>
    <p:handoutMasterId r:id="rId23"/>
  </p:handoutMasterIdLst>
  <p:sldIdLst>
    <p:sldId id="1888" r:id="rId5"/>
    <p:sldId id="1865" r:id="rId6"/>
    <p:sldId id="1866" r:id="rId7"/>
    <p:sldId id="1890" r:id="rId8"/>
    <p:sldId id="1894" r:id="rId9"/>
    <p:sldId id="1901" r:id="rId10"/>
    <p:sldId id="1904" r:id="rId11"/>
    <p:sldId id="1891" r:id="rId12"/>
    <p:sldId id="1897" r:id="rId13"/>
    <p:sldId id="1902" r:id="rId14"/>
    <p:sldId id="1877" r:id="rId15"/>
    <p:sldId id="1878" r:id="rId16"/>
    <p:sldId id="1887" r:id="rId17"/>
    <p:sldId id="1879" r:id="rId18"/>
    <p:sldId id="1875" r:id="rId19"/>
    <p:sldId id="1898" r:id="rId20"/>
    <p:sldId id="1884"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t 1" id="{1CA46CF7-019E-4A07-AEE4-E178E9B912FC}">
          <p14:sldIdLst>
            <p14:sldId id="1888"/>
            <p14:sldId id="1865"/>
            <p14:sldId id="1866"/>
            <p14:sldId id="1890"/>
            <p14:sldId id="1894"/>
            <p14:sldId id="1901"/>
            <p14:sldId id="1904"/>
            <p14:sldId id="1891"/>
            <p14:sldId id="1897"/>
            <p14:sldId id="1902"/>
            <p14:sldId id="1877"/>
            <p14:sldId id="1878"/>
            <p14:sldId id="1887"/>
            <p14:sldId id="1879"/>
            <p14:sldId id="1875"/>
            <p14:sldId id="1898"/>
            <p14:sldId id="1884"/>
          </p14:sldIdLst>
        </p14:section>
      </p14:sectionLst>
    </p:ext>
    <p:ext uri="{EFAFB233-063F-42B5-8137-9DF3F51BA10A}">
      <p15:sldGuideLst xmlns:p15="http://schemas.microsoft.com/office/powerpoint/2012/main">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007788"/>
    <a:srgbClr val="F69000"/>
    <a:srgbClr val="FF2625"/>
    <a:srgbClr val="297C2A"/>
    <a:srgbClr val="3FD2BE"/>
    <a:srgbClr val="01C2D1"/>
    <a:srgbClr val="FE4387"/>
    <a:srgbClr val="D6D734"/>
    <a:srgbClr val="005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71" autoAdjust="0"/>
    <p:restoredTop sz="96336" autoAdjust="0"/>
  </p:normalViewPr>
  <p:slideViewPr>
    <p:cSldViewPr snapToGrid="0">
      <p:cViewPr varScale="1">
        <p:scale>
          <a:sx n="143" d="100"/>
          <a:sy n="143" d="100"/>
        </p:scale>
        <p:origin x="1416" y="200"/>
      </p:cViewPr>
      <p:guideLst>
        <p:guide orient="horz" pos="2184"/>
        <p:guide pos="552"/>
        <p:guide pos="7200"/>
        <p:guide pos="4368"/>
      </p:guideLst>
    </p:cSldViewPr>
  </p:slideViewPr>
  <p:outlineViewPr>
    <p:cViewPr>
      <p:scale>
        <a:sx n="33" d="100"/>
        <a:sy n="33" d="100"/>
      </p:scale>
      <p:origin x="0" y="-244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63EFB-A45E-45D2-917C-2262C9B2B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7B3576-EAA7-4886-8787-F094B8D8E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0A2C-D4F8-447C-8646-65B623846323}" type="datetimeFigureOut">
              <a:rPr lang="en-US" smtClean="0"/>
              <a:t>2/10/23</a:t>
            </a:fld>
            <a:endParaRPr lang="en-US" dirty="0"/>
          </a:p>
        </p:txBody>
      </p:sp>
      <p:sp>
        <p:nvSpPr>
          <p:cNvPr id="4" name="Footer Placeholder 3">
            <a:extLst>
              <a:ext uri="{FF2B5EF4-FFF2-40B4-BE49-F238E27FC236}">
                <a16:creationId xmlns:a16="http://schemas.microsoft.com/office/drawing/2014/main" id="{92269D18-8FB0-418D-B70C-328BCC812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E3EAB1-782C-4544-A059-833371A4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E8B11-E9E4-46BC-B69D-DFCBD15173AE}" type="slidenum">
              <a:rPr lang="en-US" smtClean="0"/>
              <a:t>‹#›</a:t>
            </a:fld>
            <a:endParaRPr lang="en-US" dirty="0"/>
          </a:p>
        </p:txBody>
      </p:sp>
    </p:spTree>
    <p:extLst>
      <p:ext uri="{BB962C8B-B14F-4D97-AF65-F5344CB8AC3E}">
        <p14:creationId xmlns:p14="http://schemas.microsoft.com/office/powerpoint/2010/main" val="320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2</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9335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273135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dirty="0"/>
          </a:p>
        </p:txBody>
      </p:sp>
    </p:spTree>
    <p:extLst>
      <p:ext uri="{BB962C8B-B14F-4D97-AF65-F5344CB8AC3E}">
        <p14:creationId xmlns:p14="http://schemas.microsoft.com/office/powerpoint/2010/main" val="1393910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2950308505"/>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203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dirty="0"/>
              <a:t>Click icon to add picture</a:t>
            </a:r>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id="{DAFD71A9-C105-43A7-88DA-9FFC5174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652059179"/>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dirty="0"/>
              <a:t>Click icon to add picture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dirty="0"/>
              <a:t>Click icon to add picture</a:t>
            </a:r>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729295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9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024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041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753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2842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6127">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37010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userDrawn="1">
          <p15:clr>
            <a:srgbClr val="FBAE40"/>
          </p15:clr>
        </p15:guide>
        <p15:guide id="2" pos="6127">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jp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qviM_GnJbOM?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8F0E26-52C5-6C92-0CBE-BA0EEB660062}"/>
              </a:ext>
            </a:extLst>
          </p:cNvPr>
          <p:cNvSpPr>
            <a:spLocks noGrp="1"/>
          </p:cNvSpPr>
          <p:nvPr>
            <p:ph type="title"/>
          </p:nvPr>
        </p:nvSpPr>
        <p:spPr>
          <a:xfrm>
            <a:off x="0" y="1621797"/>
            <a:ext cx="12192000" cy="1895302"/>
          </a:xfrm>
        </p:spPr>
        <p:txBody>
          <a:bodyPr>
            <a:noAutofit/>
          </a:bodyPr>
          <a:lstStyle/>
          <a:p>
            <a:pPr algn="ctr"/>
            <a:r>
              <a:rPr lang="en-US" sz="4800" i="1" u="sng" dirty="0">
                <a:solidFill>
                  <a:srgbClr val="F69000"/>
                </a:solidFill>
              </a:rPr>
              <a:t>Welcome!</a:t>
            </a:r>
            <a:br>
              <a:rPr lang="en-US" sz="4800" u="sng" dirty="0">
                <a:solidFill>
                  <a:schemeClr val="accent3">
                    <a:lumMod val="75000"/>
                  </a:schemeClr>
                </a:solidFill>
              </a:rPr>
            </a:br>
            <a:br>
              <a:rPr lang="en-US" sz="4800" dirty="0">
                <a:solidFill>
                  <a:srgbClr val="FF2625"/>
                </a:solidFill>
              </a:rPr>
            </a:br>
            <a:r>
              <a:rPr lang="en-US" sz="4800" dirty="0">
                <a:solidFill>
                  <a:srgbClr val="007788"/>
                </a:solidFill>
              </a:rPr>
              <a:t>Our program will begin</a:t>
            </a:r>
            <a:br>
              <a:rPr lang="en-US" sz="4800" dirty="0">
                <a:solidFill>
                  <a:srgbClr val="007788"/>
                </a:solidFill>
              </a:rPr>
            </a:br>
            <a:r>
              <a:rPr lang="en-US" sz="4800" dirty="0">
                <a:solidFill>
                  <a:srgbClr val="007788"/>
                </a:solidFill>
              </a:rPr>
              <a:t>promptly at 11:30 am</a:t>
            </a:r>
          </a:p>
        </p:txBody>
      </p:sp>
    </p:spTree>
    <p:extLst>
      <p:ext uri="{BB962C8B-B14F-4D97-AF65-F5344CB8AC3E}">
        <p14:creationId xmlns:p14="http://schemas.microsoft.com/office/powerpoint/2010/main" val="186473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26th Annual Grammy Awards - 1984">
            <a:extLst>
              <a:ext uri="{FF2B5EF4-FFF2-40B4-BE49-F238E27FC236}">
                <a16:creationId xmlns:a16="http://schemas.microsoft.com/office/drawing/2014/main" id="{D1157A7A-F912-0F04-E41A-8A78A4E512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95" r="-1" b="25744"/>
          <a:stretch/>
        </p:blipFill>
        <p:spPr bwMode="auto">
          <a:xfrm>
            <a:off x="1805116" y="39525"/>
            <a:ext cx="3007533" cy="2054563"/>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8" descr="NY Cosmos v Atlanta Silverbacks">
            <a:extLst>
              <a:ext uri="{FF2B5EF4-FFF2-40B4-BE49-F238E27FC236}">
                <a16:creationId xmlns:a16="http://schemas.microsoft.com/office/drawing/2014/main" id="{DDD94C81-34C5-8FDC-4BBE-06CC490699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51" r="1" b="1"/>
          <a:stretch/>
        </p:blipFill>
        <p:spPr bwMode="auto">
          <a:xfrm>
            <a:off x="7912712" y="-1133"/>
            <a:ext cx="4279288" cy="304038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pic>
        <p:nvPicPr>
          <p:cNvPr id="11" name="Picture 4" descr="Critics Choice Association's 5th Annual Celebration Of Black Cinema &amp; Television - Arrivals">
            <a:extLst>
              <a:ext uri="{FF2B5EF4-FFF2-40B4-BE49-F238E27FC236}">
                <a16:creationId xmlns:a16="http://schemas.microsoft.com/office/drawing/2014/main" id="{6F91ED4C-6347-63BA-6126-FEBD88E1DC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74" r="-1" b="50024"/>
          <a:stretch/>
        </p:blipFill>
        <p:spPr bwMode="auto">
          <a:xfrm>
            <a:off x="9170237" y="4671036"/>
            <a:ext cx="3021763" cy="2136813"/>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6" descr="2022 Riot Fest">
            <a:extLst>
              <a:ext uri="{FF2B5EF4-FFF2-40B4-BE49-F238E27FC236}">
                <a16:creationId xmlns:a16="http://schemas.microsoft.com/office/drawing/2014/main" id="{6C6B479D-D0AB-92E7-5595-38CA51C339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98" r="48"/>
          <a:stretch/>
        </p:blipFill>
        <p:spPr bwMode="auto">
          <a:xfrm>
            <a:off x="5024415" y="4501096"/>
            <a:ext cx="3412803" cy="2356904"/>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pic>
        <p:nvPicPr>
          <p:cNvPr id="19" name="Picture 18" descr="A person with long hair&#10;&#10;Description automatically generated with medium confidence">
            <a:extLst>
              <a:ext uri="{FF2B5EF4-FFF2-40B4-BE49-F238E27FC236}">
                <a16:creationId xmlns:a16="http://schemas.microsoft.com/office/drawing/2014/main" id="{03772A23-1A14-6D7D-DA9D-2E12590DC707}"/>
              </a:ext>
            </a:extLst>
          </p:cNvPr>
          <p:cNvPicPr>
            <a:picLocks noChangeAspect="1"/>
          </p:cNvPicPr>
          <p:nvPr/>
        </p:nvPicPr>
        <p:blipFill>
          <a:blip r:embed="rId6"/>
          <a:stretch>
            <a:fillRect/>
          </a:stretch>
        </p:blipFill>
        <p:spPr>
          <a:xfrm>
            <a:off x="8366273" y="4068417"/>
            <a:ext cx="1607928" cy="2030403"/>
          </a:xfrm>
          <a:prstGeom prst="rect">
            <a:avLst/>
          </a:prstGeom>
        </p:spPr>
      </p:pic>
      <p:pic>
        <p:nvPicPr>
          <p:cNvPr id="6" name="Picture 4" descr="Hall of fame and former Boston Celtic great Bill Russell passed away at the age of 88.">
            <a:extLst>
              <a:ext uri="{FF2B5EF4-FFF2-40B4-BE49-F238E27FC236}">
                <a16:creationId xmlns:a16="http://schemas.microsoft.com/office/drawing/2014/main" id="{FF0D8CBF-E08F-DEF3-7247-A1402076AF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 b="3987"/>
          <a:stretch/>
        </p:blipFill>
        <p:spPr bwMode="auto">
          <a:xfrm>
            <a:off x="9551821" y="3059508"/>
            <a:ext cx="2277991" cy="161848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7971DD-7B6B-7E39-E8EC-FB79A33968EC}"/>
              </a:ext>
            </a:extLst>
          </p:cNvPr>
          <p:cNvSpPr txBox="1"/>
          <p:nvPr/>
        </p:nvSpPr>
        <p:spPr>
          <a:xfrm>
            <a:off x="174434" y="4068417"/>
            <a:ext cx="2532836" cy="2308324"/>
          </a:xfrm>
          <a:prstGeom prst="rect">
            <a:avLst/>
          </a:prstGeom>
          <a:noFill/>
        </p:spPr>
        <p:txBody>
          <a:bodyPr wrap="square" rtlCol="0">
            <a:spAutoFit/>
          </a:bodyPr>
          <a:lstStyle/>
          <a:p>
            <a:r>
              <a:rPr lang="en-US" u="sng" dirty="0">
                <a:solidFill>
                  <a:schemeClr val="accent5"/>
                </a:solidFill>
                <a:latin typeface="+mn-lt"/>
              </a:rPr>
              <a:t>Entertainers</a:t>
            </a:r>
          </a:p>
          <a:p>
            <a:r>
              <a:rPr lang="en-US" dirty="0">
                <a:solidFill>
                  <a:schemeClr val="accent5"/>
                </a:solidFill>
                <a:latin typeface="+mn-lt"/>
              </a:rPr>
              <a:t>Stephen “Twitch” Boss</a:t>
            </a:r>
            <a:endParaRPr lang="en-US" u="sng" dirty="0">
              <a:solidFill>
                <a:schemeClr val="accent5"/>
              </a:solidFill>
              <a:latin typeface="+mn-lt"/>
            </a:endParaRPr>
          </a:p>
          <a:p>
            <a:pPr marL="0" marR="0">
              <a:spcBef>
                <a:spcPts val="0"/>
              </a:spcBef>
              <a:spcAft>
                <a:spcPts val="0"/>
              </a:spcAft>
            </a:pPr>
            <a:r>
              <a:rPr lang="en-US" sz="1800" kern="0" dirty="0">
                <a:solidFill>
                  <a:schemeClr val="accent5"/>
                </a:solidFill>
                <a:effectLst/>
                <a:latin typeface="+mn-lt"/>
                <a:ea typeface="Times New Roman" panose="02020603050405020304" pitchFamily="18" charset="0"/>
              </a:rPr>
              <a:t>Irene Cara</a:t>
            </a:r>
            <a:r>
              <a:rPr lang="en-US" dirty="0">
                <a:solidFill>
                  <a:schemeClr val="accent5"/>
                </a:solidFill>
                <a:effectLst/>
                <a:latin typeface="+mn-lt"/>
              </a:rPr>
              <a:t> </a:t>
            </a:r>
          </a:p>
          <a:p>
            <a:r>
              <a:rPr lang="en-US" sz="1800" kern="0" dirty="0">
                <a:solidFill>
                  <a:schemeClr val="accent5"/>
                </a:solidFill>
                <a:effectLst/>
                <a:latin typeface="+mn-lt"/>
                <a:ea typeface="Times New Roman" panose="02020603050405020304" pitchFamily="18" charset="0"/>
              </a:rPr>
              <a:t>Coolio</a:t>
            </a:r>
            <a:r>
              <a:rPr lang="en-US" dirty="0">
                <a:solidFill>
                  <a:schemeClr val="accent5"/>
                </a:solidFill>
                <a:effectLst/>
                <a:latin typeface="+mn-lt"/>
              </a:rPr>
              <a:t> </a:t>
            </a:r>
          </a:p>
          <a:p>
            <a:r>
              <a:rPr lang="en-US" sz="1800" dirty="0">
                <a:solidFill>
                  <a:schemeClr val="accent5"/>
                </a:solidFill>
                <a:effectLst/>
                <a:latin typeface="+mn-lt"/>
                <a:ea typeface="Times New Roman" panose="02020603050405020304" pitchFamily="18" charset="0"/>
              </a:rPr>
              <a:t>Nichelle Nichols</a:t>
            </a:r>
          </a:p>
          <a:p>
            <a:r>
              <a:rPr lang="en-US" sz="1800" dirty="0">
                <a:solidFill>
                  <a:schemeClr val="accent5"/>
                </a:solidFill>
                <a:effectLst/>
                <a:latin typeface="+mn-lt"/>
                <a:ea typeface="Times New Roman" panose="02020603050405020304" pitchFamily="18" charset="0"/>
              </a:rPr>
              <a:t>Anita Pointer </a:t>
            </a:r>
          </a:p>
          <a:p>
            <a:r>
              <a:rPr lang="en-US" kern="0" dirty="0">
                <a:solidFill>
                  <a:schemeClr val="accent5"/>
                </a:solidFill>
                <a:effectLst/>
                <a:latin typeface="+mn-lt"/>
                <a:ea typeface="Times New Roman" panose="02020603050405020304" pitchFamily="18" charset="0"/>
              </a:rPr>
              <a:t>Bernard Shaw</a:t>
            </a:r>
            <a:r>
              <a:rPr lang="en-US" dirty="0">
                <a:solidFill>
                  <a:schemeClr val="accent5"/>
                </a:solidFill>
                <a:effectLst/>
                <a:latin typeface="+mn-lt"/>
              </a:rPr>
              <a:t> </a:t>
            </a:r>
            <a:endParaRPr lang="en-US" sz="1800" dirty="0">
              <a:solidFill>
                <a:schemeClr val="accent5"/>
              </a:solidFill>
              <a:effectLst/>
              <a:latin typeface="+mn-lt"/>
              <a:ea typeface="Times New Roman" panose="02020603050405020304" pitchFamily="18" charset="0"/>
            </a:endParaRPr>
          </a:p>
          <a:p>
            <a:r>
              <a:rPr lang="en-US" sz="1800" kern="0" dirty="0">
                <a:solidFill>
                  <a:schemeClr val="accent5"/>
                </a:solidFill>
                <a:effectLst/>
                <a:latin typeface="+mn-lt"/>
                <a:ea typeface="Times New Roman" panose="02020603050405020304" pitchFamily="18" charset="0"/>
              </a:rPr>
              <a:t>Ronnie Spector</a:t>
            </a:r>
            <a:r>
              <a:rPr lang="en-US" dirty="0">
                <a:solidFill>
                  <a:schemeClr val="accent5"/>
                </a:solidFill>
                <a:effectLst/>
                <a:latin typeface="+mn-lt"/>
              </a:rPr>
              <a:t> </a:t>
            </a:r>
          </a:p>
        </p:txBody>
      </p:sp>
      <p:pic>
        <p:nvPicPr>
          <p:cNvPr id="17" name="Picture 16" descr="A person wearing glasses&#10;&#10;Description automatically generated with low confidence">
            <a:extLst>
              <a:ext uri="{FF2B5EF4-FFF2-40B4-BE49-F238E27FC236}">
                <a16:creationId xmlns:a16="http://schemas.microsoft.com/office/drawing/2014/main" id="{E14EBAA5-7317-D746-58A3-ED757D0AB6D7}"/>
              </a:ext>
            </a:extLst>
          </p:cNvPr>
          <p:cNvPicPr>
            <a:picLocks noChangeAspect="1"/>
          </p:cNvPicPr>
          <p:nvPr/>
        </p:nvPicPr>
        <p:blipFill>
          <a:blip r:embed="rId8"/>
          <a:stretch>
            <a:fillRect/>
          </a:stretch>
        </p:blipFill>
        <p:spPr>
          <a:xfrm>
            <a:off x="2373085" y="4713422"/>
            <a:ext cx="2877561" cy="2078238"/>
          </a:xfrm>
          <a:prstGeom prst="rect">
            <a:avLst/>
          </a:prstGeom>
        </p:spPr>
      </p:pic>
      <p:sp>
        <p:nvSpPr>
          <p:cNvPr id="3" name="TextBox 2">
            <a:extLst>
              <a:ext uri="{FF2B5EF4-FFF2-40B4-BE49-F238E27FC236}">
                <a16:creationId xmlns:a16="http://schemas.microsoft.com/office/drawing/2014/main" id="{51ED2627-31EB-63FF-8D7D-E86BCF5B3560}"/>
              </a:ext>
            </a:extLst>
          </p:cNvPr>
          <p:cNvSpPr txBox="1"/>
          <p:nvPr/>
        </p:nvSpPr>
        <p:spPr>
          <a:xfrm>
            <a:off x="224164" y="450354"/>
            <a:ext cx="2077054" cy="2585323"/>
          </a:xfrm>
          <a:prstGeom prst="rect">
            <a:avLst/>
          </a:prstGeom>
          <a:noFill/>
        </p:spPr>
        <p:txBody>
          <a:bodyPr wrap="square" rtlCol="0">
            <a:spAutoFit/>
          </a:bodyPr>
          <a:lstStyle/>
          <a:p>
            <a:r>
              <a:rPr lang="en-US" u="sng" dirty="0">
                <a:solidFill>
                  <a:schemeClr val="accent3"/>
                </a:solidFill>
                <a:latin typeface="+mn-lt"/>
              </a:rPr>
              <a:t>Athletes</a:t>
            </a:r>
          </a:p>
          <a:p>
            <a:pPr marL="0" marR="0">
              <a:spcBef>
                <a:spcPts val="0"/>
              </a:spcBef>
              <a:spcAft>
                <a:spcPts val="0"/>
              </a:spcAft>
            </a:pPr>
            <a:r>
              <a:rPr lang="en-US" sz="1800" dirty="0">
                <a:solidFill>
                  <a:schemeClr val="accent3"/>
                </a:solidFill>
                <a:effectLst/>
                <a:latin typeface="+mn-lt"/>
                <a:ea typeface="Times New Roman" panose="02020603050405020304" pitchFamily="18" charset="0"/>
              </a:rPr>
              <a:t>Pele</a:t>
            </a:r>
          </a:p>
          <a:p>
            <a:pPr>
              <a:spcBef>
                <a:spcPts val="0"/>
              </a:spcBef>
              <a:spcAft>
                <a:spcPts val="0"/>
              </a:spcAft>
            </a:pPr>
            <a:r>
              <a:rPr lang="en-US" sz="1800" dirty="0">
                <a:solidFill>
                  <a:schemeClr val="accent3"/>
                </a:solidFill>
                <a:latin typeface="+mn-lt"/>
              </a:rPr>
              <a:t>Marion Barber III</a:t>
            </a:r>
            <a:endParaRPr lang="en-US" dirty="0">
              <a:solidFill>
                <a:schemeClr val="accent3"/>
              </a:solidFill>
              <a:latin typeface="+mn-lt"/>
            </a:endParaRPr>
          </a:p>
          <a:p>
            <a:pPr>
              <a:spcBef>
                <a:spcPts val="0"/>
              </a:spcBef>
              <a:spcAft>
                <a:spcPts val="0"/>
              </a:spcAft>
            </a:pPr>
            <a:r>
              <a:rPr lang="en-US" sz="1800" dirty="0">
                <a:solidFill>
                  <a:schemeClr val="accent3"/>
                </a:solidFill>
                <a:latin typeface="+mn-lt"/>
              </a:rPr>
              <a:t>Jaylon Ferguson</a:t>
            </a:r>
            <a:endParaRPr lang="en-US" sz="1800" dirty="0">
              <a:solidFill>
                <a:schemeClr val="accent3"/>
              </a:solidFill>
              <a:effectLst/>
              <a:latin typeface="+mn-lt"/>
              <a:ea typeface="Times New Roman" panose="02020603050405020304" pitchFamily="18" charset="0"/>
            </a:endParaRPr>
          </a:p>
          <a:p>
            <a:pPr>
              <a:spcBef>
                <a:spcPts val="0"/>
              </a:spcBef>
              <a:spcAft>
                <a:spcPts val="0"/>
              </a:spcAft>
            </a:pPr>
            <a:r>
              <a:rPr lang="en-US" sz="1800" dirty="0">
                <a:solidFill>
                  <a:schemeClr val="accent3"/>
                </a:solidFill>
                <a:effectLst/>
                <a:latin typeface="+mn-lt"/>
                <a:ea typeface="Times New Roman" panose="02020603050405020304" pitchFamily="18" charset="0"/>
              </a:rPr>
              <a:t>Johnny Grier</a:t>
            </a:r>
          </a:p>
          <a:p>
            <a:r>
              <a:rPr lang="en-US" sz="1800" kern="0" dirty="0">
                <a:solidFill>
                  <a:schemeClr val="accent3"/>
                </a:solidFill>
                <a:effectLst/>
                <a:latin typeface="+mn-lt"/>
                <a:ea typeface="Times New Roman" panose="02020603050405020304" pitchFamily="18" charset="0"/>
              </a:rPr>
              <a:t>Franco Harris</a:t>
            </a:r>
            <a:r>
              <a:rPr lang="en-US" dirty="0">
                <a:solidFill>
                  <a:schemeClr val="accent3"/>
                </a:solidFill>
                <a:effectLst/>
                <a:latin typeface="+mn-lt"/>
              </a:rPr>
              <a:t> </a:t>
            </a:r>
          </a:p>
          <a:p>
            <a:pPr marL="0" marR="0">
              <a:spcBef>
                <a:spcPts val="0"/>
              </a:spcBef>
              <a:spcAft>
                <a:spcPts val="0"/>
              </a:spcAft>
            </a:pPr>
            <a:r>
              <a:rPr lang="en-US" sz="1800" dirty="0">
                <a:solidFill>
                  <a:schemeClr val="accent3"/>
                </a:solidFill>
                <a:effectLst/>
                <a:latin typeface="+mn-lt"/>
                <a:ea typeface="Times New Roman" panose="02020603050405020304" pitchFamily="18" charset="0"/>
              </a:rPr>
              <a:t>Bob Lanier</a:t>
            </a:r>
          </a:p>
          <a:p>
            <a:pPr marL="0" marR="0">
              <a:spcBef>
                <a:spcPts val="0"/>
              </a:spcBef>
              <a:spcAft>
                <a:spcPts val="0"/>
              </a:spcAft>
            </a:pPr>
            <a:r>
              <a:rPr lang="en-US" sz="1800" dirty="0">
                <a:solidFill>
                  <a:schemeClr val="accent3"/>
                </a:solidFill>
                <a:effectLst/>
                <a:latin typeface="+mn-lt"/>
                <a:ea typeface="Times New Roman" panose="02020603050405020304" pitchFamily="18" charset="0"/>
              </a:rPr>
              <a:t>Bill Russell</a:t>
            </a:r>
          </a:p>
          <a:p>
            <a:r>
              <a:rPr lang="en-US" sz="1800" kern="0" dirty="0">
                <a:solidFill>
                  <a:schemeClr val="accent3"/>
                </a:solidFill>
                <a:effectLst/>
                <a:latin typeface="+mn-lt"/>
                <a:ea typeface="Times New Roman" panose="02020603050405020304" pitchFamily="18" charset="0"/>
              </a:rPr>
              <a:t>Paul Silas </a:t>
            </a:r>
            <a:endParaRPr lang="en-US" dirty="0">
              <a:solidFill>
                <a:schemeClr val="accent3"/>
              </a:solidFill>
              <a:latin typeface="+mn-lt"/>
            </a:endParaRPr>
          </a:p>
        </p:txBody>
      </p:sp>
      <p:pic>
        <p:nvPicPr>
          <p:cNvPr id="23" name="Picture 22" descr="A person wearing a football uniform&#10;&#10;Description automatically generated with medium confidence">
            <a:extLst>
              <a:ext uri="{FF2B5EF4-FFF2-40B4-BE49-F238E27FC236}">
                <a16:creationId xmlns:a16="http://schemas.microsoft.com/office/drawing/2014/main" id="{6DC94CAA-4898-2AB9-7A75-A9958115BAF9}"/>
              </a:ext>
            </a:extLst>
          </p:cNvPr>
          <p:cNvPicPr>
            <a:picLocks noChangeAspect="1"/>
          </p:cNvPicPr>
          <p:nvPr/>
        </p:nvPicPr>
        <p:blipFill>
          <a:blip r:embed="rId9"/>
          <a:stretch>
            <a:fillRect/>
          </a:stretch>
        </p:blipFill>
        <p:spPr>
          <a:xfrm>
            <a:off x="4925011" y="3575"/>
            <a:ext cx="3677249" cy="1950720"/>
          </a:xfrm>
          <a:prstGeom prst="rect">
            <a:avLst/>
          </a:prstGeom>
        </p:spPr>
      </p:pic>
      <p:pic>
        <p:nvPicPr>
          <p:cNvPr id="7" name="Picture 2" descr="New Jersey Nets vs Cleveland Cavaliers">
            <a:extLst>
              <a:ext uri="{FF2B5EF4-FFF2-40B4-BE49-F238E27FC236}">
                <a16:creationId xmlns:a16="http://schemas.microsoft.com/office/drawing/2014/main" id="{91CE60A8-6FDC-5C84-575C-C703D95A46F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2657" b="1"/>
          <a:stretch/>
        </p:blipFill>
        <p:spPr bwMode="auto">
          <a:xfrm>
            <a:off x="1803040" y="2375055"/>
            <a:ext cx="3011684" cy="2057400"/>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1" name="Picture 20" descr="A picture containing text, person, indoor&#10;&#10;Description automatically generated">
            <a:extLst>
              <a:ext uri="{FF2B5EF4-FFF2-40B4-BE49-F238E27FC236}">
                <a16:creationId xmlns:a16="http://schemas.microsoft.com/office/drawing/2014/main" id="{4FA329B5-FB07-7E38-557E-6DC0E6993BA4}"/>
              </a:ext>
            </a:extLst>
          </p:cNvPr>
          <p:cNvPicPr>
            <a:picLocks noChangeAspect="1"/>
          </p:cNvPicPr>
          <p:nvPr/>
        </p:nvPicPr>
        <p:blipFill>
          <a:blip r:embed="rId11"/>
          <a:stretch>
            <a:fillRect/>
          </a:stretch>
        </p:blipFill>
        <p:spPr>
          <a:xfrm>
            <a:off x="4838855" y="1990013"/>
            <a:ext cx="3677250" cy="2368296"/>
          </a:xfrm>
          <a:prstGeom prst="rect">
            <a:avLst/>
          </a:prstGeom>
        </p:spPr>
      </p:pic>
      <p:sp>
        <p:nvSpPr>
          <p:cNvPr id="4" name="Footer Placeholder 3">
            <a:extLst>
              <a:ext uri="{FF2B5EF4-FFF2-40B4-BE49-F238E27FC236}">
                <a16:creationId xmlns:a16="http://schemas.microsoft.com/office/drawing/2014/main" id="{661A349A-F83E-5390-6E97-F8DE796FDAC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5668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3" name="Rectangle 1255">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E677816-1D9F-4C55-1588-F783E0B39615}"/>
              </a:ext>
            </a:extLst>
          </p:cNvPr>
          <p:cNvSpPr>
            <a:spLocks noGrp="1"/>
          </p:cNvSpPr>
          <p:nvPr>
            <p:ph type="title"/>
          </p:nvPr>
        </p:nvSpPr>
        <p:spPr>
          <a:xfrm>
            <a:off x="4228386" y="602638"/>
            <a:ext cx="7940812" cy="1455996"/>
          </a:xfrm>
        </p:spPr>
        <p:txBody>
          <a:bodyPr vert="horz" lIns="91440" tIns="45720" rIns="91440" bIns="45720" rtlCol="0" anchor="b">
            <a:normAutofit/>
          </a:bodyPr>
          <a:lstStyle/>
          <a:p>
            <a:pPr algn="ctr"/>
            <a:r>
              <a:rPr lang="en-US" sz="3600" dirty="0">
                <a:solidFill>
                  <a:schemeClr val="accent2"/>
                </a:solidFill>
                <a:latin typeface="+mj-lt"/>
                <a:ea typeface="+mj-ea"/>
                <a:cs typeface="+mj-cs"/>
              </a:rPr>
              <a:t>National Association for the Advancement of Colored Peop</a:t>
            </a:r>
            <a:r>
              <a:rPr lang="en-US" sz="3600" dirty="0">
                <a:solidFill>
                  <a:srgbClr val="007788"/>
                </a:solidFill>
                <a:latin typeface="+mj-lt"/>
                <a:ea typeface="+mj-ea"/>
                <a:cs typeface="+mj-cs"/>
              </a:rPr>
              <a:t>le</a:t>
            </a:r>
            <a:r>
              <a:rPr lang="en-US" sz="3600" dirty="0">
                <a:solidFill>
                  <a:srgbClr val="297C2A"/>
                </a:solidFill>
                <a:latin typeface="+mj-lt"/>
                <a:ea typeface="+mj-ea"/>
                <a:cs typeface="+mj-cs"/>
              </a:rPr>
              <a:t> </a:t>
            </a:r>
            <a:br>
              <a:rPr lang="en-US" sz="3600" dirty="0">
                <a:solidFill>
                  <a:schemeClr val="tx2"/>
                </a:solidFill>
                <a:latin typeface="+mj-lt"/>
                <a:ea typeface="+mj-ea"/>
                <a:cs typeface="+mj-cs"/>
              </a:rPr>
            </a:br>
            <a:r>
              <a:rPr lang="en-US" sz="2400" i="1" dirty="0">
                <a:solidFill>
                  <a:srgbClr val="F69000"/>
                </a:solidFill>
                <a:latin typeface="+mj-lt"/>
                <a:ea typeface="+mj-ea"/>
                <a:cs typeface="+mj-cs"/>
              </a:rPr>
              <a:t>114 years of Social Justice reform</a:t>
            </a:r>
            <a:endParaRPr lang="en-US" sz="3600" i="1" dirty="0">
              <a:solidFill>
                <a:srgbClr val="F69000"/>
              </a:solidFill>
              <a:latin typeface="+mj-lt"/>
              <a:ea typeface="+mj-ea"/>
              <a:cs typeface="+mj-cs"/>
            </a:endParaRPr>
          </a:p>
        </p:txBody>
      </p:sp>
      <p:pic>
        <p:nvPicPr>
          <p:cNvPr id="1026" name="Picture 2" descr="Image result for naacp photos">
            <a:extLst>
              <a:ext uri="{FF2B5EF4-FFF2-40B4-BE49-F238E27FC236}">
                <a16:creationId xmlns:a16="http://schemas.microsoft.com/office/drawing/2014/main" id="{CBB6EC75-6119-0746-186D-2B2A68F1A9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39" r="-1" b="7292"/>
          <a:stretch/>
        </p:blipFill>
        <p:spPr bwMode="auto">
          <a:xfrm>
            <a:off x="1140060" y="602673"/>
            <a:ext cx="3088326" cy="2766157"/>
          </a:xfrm>
          <a:prstGeom prst="rect">
            <a:avLst/>
          </a:prstGeom>
          <a:noFill/>
          <a:extLst>
            <a:ext uri="{909E8E84-426E-40DD-AFC4-6F175D3DCCD1}">
              <a14:hiddenFill xmlns:a14="http://schemas.microsoft.com/office/drawing/2010/main">
                <a:solidFill>
                  <a:srgbClr val="FFFFFF"/>
                </a:solidFill>
              </a14:hiddenFill>
            </a:ext>
          </a:extLst>
        </p:spPr>
      </p:pic>
      <p:grpSp>
        <p:nvGrpSpPr>
          <p:cNvPr id="1284" name="Group 1257">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1285" name="Freeform: Shape 1258">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6" name="Freeform: Shape 1259">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1" name="Freeform: Shape 1260">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1287" name="Freeform: Shape 1261">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81,848 Naacp Photos and Premium High Res Pictures - Getty Images">
            <a:extLst>
              <a:ext uri="{FF2B5EF4-FFF2-40B4-BE49-F238E27FC236}">
                <a16:creationId xmlns:a16="http://schemas.microsoft.com/office/drawing/2014/main" id="{F918EC65-E6CC-344D-03C8-166FE447A0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 r="12918" b="1"/>
          <a:stretch/>
        </p:blipFill>
        <p:spPr bwMode="auto">
          <a:xfrm>
            <a:off x="1130963" y="3462198"/>
            <a:ext cx="3106523" cy="276615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FF236F6-DB91-E524-0640-269A51987BBA}"/>
              </a:ext>
            </a:extLst>
          </p:cNvPr>
          <p:cNvSpPr>
            <a:spLocks noGrp="1"/>
          </p:cNvSpPr>
          <p:nvPr>
            <p:ph type="body" sz="quarter" idx="11"/>
          </p:nvPr>
        </p:nvSpPr>
        <p:spPr>
          <a:xfrm>
            <a:off x="4684789" y="2170178"/>
            <a:ext cx="7021042" cy="4058177"/>
          </a:xfrm>
        </p:spPr>
        <p:txBody>
          <a:bodyPr vert="horz" lIns="91440" tIns="45720" rIns="91440" bIns="45720" rtlCol="0" anchor="ctr">
            <a:normAutofit fontScale="25000" lnSpcReduction="20000"/>
          </a:bodyPr>
          <a:lstStyle/>
          <a:p>
            <a:pPr marL="57150" indent="-285750">
              <a:lnSpc>
                <a:spcPct val="120000"/>
              </a:lnSpc>
              <a:buFont typeface="Wingdings" pitchFamily="2" charset="2"/>
              <a:buChar char="v"/>
            </a:pPr>
            <a:r>
              <a:rPr lang="en-US" sz="6400" dirty="0">
                <a:solidFill>
                  <a:schemeClr val="tx2"/>
                </a:solidFill>
              </a:rPr>
              <a:t>Established on </a:t>
            </a:r>
            <a:r>
              <a:rPr lang="en-US" sz="6400" dirty="0">
                <a:solidFill>
                  <a:srgbClr val="FF9300"/>
                </a:solidFill>
              </a:rPr>
              <a:t>February 12</a:t>
            </a:r>
            <a:r>
              <a:rPr lang="en-US" sz="6400" baseline="30000" dirty="0">
                <a:solidFill>
                  <a:srgbClr val="FF9300"/>
                </a:solidFill>
              </a:rPr>
              <a:t>th</a:t>
            </a:r>
            <a:r>
              <a:rPr lang="en-US" sz="6400" dirty="0">
                <a:solidFill>
                  <a:srgbClr val="FF9300"/>
                </a:solidFill>
              </a:rPr>
              <a:t>, 1909</a:t>
            </a:r>
            <a:r>
              <a:rPr lang="en-US" sz="6400" dirty="0">
                <a:solidFill>
                  <a:schemeClr val="tx2"/>
                </a:solidFill>
              </a:rPr>
              <a:t>, in NYC by white &amp; black activists due to on-going violence against African Americans.  </a:t>
            </a:r>
            <a:r>
              <a:rPr lang="en-US" sz="6400" i="1" dirty="0">
                <a:solidFill>
                  <a:schemeClr val="tx2"/>
                </a:solidFill>
              </a:rPr>
              <a:t>Happy Birthday! </a:t>
            </a:r>
          </a:p>
          <a:p>
            <a:pPr marL="285750" indent="-285750">
              <a:lnSpc>
                <a:spcPct val="120000"/>
              </a:lnSpc>
              <a:buFont typeface="Wingdings" pitchFamily="2" charset="2"/>
              <a:buChar char="v"/>
            </a:pPr>
            <a:endParaRPr lang="en-US" sz="6400" dirty="0">
              <a:solidFill>
                <a:schemeClr val="tx2"/>
              </a:solidFill>
            </a:endParaRPr>
          </a:p>
          <a:p>
            <a:pPr marL="57150" indent="-285750">
              <a:lnSpc>
                <a:spcPct val="120000"/>
              </a:lnSpc>
              <a:buFont typeface="Wingdings" pitchFamily="2" charset="2"/>
              <a:buChar char="v"/>
            </a:pPr>
            <a:r>
              <a:rPr lang="en-US" sz="6400" dirty="0">
                <a:solidFill>
                  <a:schemeClr val="tx2"/>
                </a:solidFill>
              </a:rPr>
              <a:t>Notable founders included Ida Wells Barnett, Mary White-Ovington, WEB Dubois and Henry Moskowitz.</a:t>
            </a:r>
          </a:p>
          <a:p>
            <a:pPr marL="285750" indent="-285750">
              <a:lnSpc>
                <a:spcPct val="120000"/>
              </a:lnSpc>
              <a:buFont typeface="Wingdings" pitchFamily="2" charset="2"/>
              <a:buChar char="v"/>
            </a:pPr>
            <a:endParaRPr lang="en-US" sz="6400" dirty="0">
              <a:solidFill>
                <a:schemeClr val="tx2"/>
              </a:solidFill>
            </a:endParaRPr>
          </a:p>
          <a:p>
            <a:pPr marL="57150" indent="-285750">
              <a:lnSpc>
                <a:spcPct val="120000"/>
              </a:lnSpc>
              <a:buFont typeface="Wingdings" pitchFamily="2" charset="2"/>
              <a:buChar char="v"/>
            </a:pPr>
            <a:r>
              <a:rPr lang="en-US" sz="6400" dirty="0">
                <a:solidFill>
                  <a:schemeClr val="tx2"/>
                </a:solidFill>
              </a:rPr>
              <a:t>The oldest and most recognized civil rights organization in the US.</a:t>
            </a:r>
          </a:p>
          <a:p>
            <a:pPr marL="285750" indent="-285750">
              <a:lnSpc>
                <a:spcPct val="120000"/>
              </a:lnSpc>
              <a:buFont typeface="Wingdings" pitchFamily="2" charset="2"/>
              <a:buChar char="v"/>
            </a:pPr>
            <a:endParaRPr lang="en-US" sz="6400" i="0" u="none" strike="noStrike" dirty="0">
              <a:solidFill>
                <a:schemeClr val="tx1"/>
              </a:solidFill>
              <a:effectLst/>
            </a:endParaRPr>
          </a:p>
          <a:p>
            <a:pPr marL="285750" indent="-285750">
              <a:lnSpc>
                <a:spcPct val="120000"/>
              </a:lnSpc>
              <a:buFont typeface="Wingdings" pitchFamily="2" charset="2"/>
              <a:buChar char="v"/>
            </a:pPr>
            <a:r>
              <a:rPr lang="en-US" sz="6400" dirty="0">
                <a:solidFill>
                  <a:schemeClr val="tx1"/>
                </a:solidFill>
              </a:rPr>
              <a:t>Its</a:t>
            </a:r>
            <a:r>
              <a:rPr lang="en-US" sz="6400" i="0" u="none" strike="noStrike" dirty="0">
                <a:solidFill>
                  <a:schemeClr val="tx1"/>
                </a:solidFill>
                <a:effectLst/>
              </a:rPr>
              <a:t> aim was to secure for all people the rights guaranteed in the 13th, 14th, and 15th Amendments to the US Constitution which promised an </a:t>
            </a:r>
            <a:r>
              <a:rPr lang="en-US" sz="6400" b="1" i="0" u="none" strike="noStrike" dirty="0">
                <a:solidFill>
                  <a:schemeClr val="tx1"/>
                </a:solidFill>
                <a:effectLst/>
              </a:rPr>
              <a:t>end to  slavery, provided equal protection under the law, and the right for all men to vote.</a:t>
            </a:r>
            <a:endParaRPr lang="en-US" sz="6400" b="1"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19784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8" name="Rectangle 209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C1591F8-B116-3504-9809-BAFDB3B67FF3}"/>
              </a:ext>
            </a:extLst>
          </p:cNvPr>
          <p:cNvSpPr>
            <a:spLocks noGrp="1"/>
          </p:cNvSpPr>
          <p:nvPr>
            <p:ph type="title"/>
          </p:nvPr>
        </p:nvSpPr>
        <p:spPr>
          <a:xfrm>
            <a:off x="563723" y="345810"/>
            <a:ext cx="5395039" cy="1325563"/>
          </a:xfrm>
        </p:spPr>
        <p:txBody>
          <a:bodyPr vert="horz" lIns="91440" tIns="45720" rIns="91440" bIns="45720" rtlCol="0" anchor="ctr">
            <a:normAutofit/>
          </a:bodyPr>
          <a:lstStyle/>
          <a:p>
            <a:r>
              <a:rPr lang="en-US" sz="4400" kern="1200" dirty="0">
                <a:solidFill>
                  <a:schemeClr val="accent2"/>
                </a:solidFill>
                <a:latin typeface="+mj-lt"/>
                <a:ea typeface="+mj-ea"/>
                <a:cs typeface="+mj-cs"/>
              </a:rPr>
              <a:t>Accomplishments</a:t>
            </a:r>
          </a:p>
        </p:txBody>
      </p:sp>
      <p:sp>
        <p:nvSpPr>
          <p:cNvPr id="2" name="Text Placeholder 1">
            <a:extLst>
              <a:ext uri="{FF2B5EF4-FFF2-40B4-BE49-F238E27FC236}">
                <a16:creationId xmlns:a16="http://schemas.microsoft.com/office/drawing/2014/main" id="{9784B8E4-A93D-5945-31FA-10612D130B92}"/>
              </a:ext>
            </a:extLst>
          </p:cNvPr>
          <p:cNvSpPr>
            <a:spLocks noGrp="1"/>
          </p:cNvSpPr>
          <p:nvPr>
            <p:ph type="body" sz="quarter" idx="11"/>
          </p:nvPr>
        </p:nvSpPr>
        <p:spPr>
          <a:xfrm>
            <a:off x="535356" y="1460810"/>
            <a:ext cx="5395039" cy="5051380"/>
          </a:xfrm>
        </p:spPr>
        <p:txBody>
          <a:bodyPr vert="horz" lIns="91440" tIns="45720" rIns="91440" bIns="45720" rtlCol="0">
            <a:noAutofit/>
          </a:bodyPr>
          <a:lstStyle/>
          <a:p>
            <a:pPr indent="-228600">
              <a:lnSpc>
                <a:spcPct val="100000"/>
              </a:lnSpc>
              <a:buFont typeface="Arial" panose="020B0604020202020204" pitchFamily="34" charset="0"/>
              <a:buChar char="•"/>
            </a:pPr>
            <a:r>
              <a:rPr lang="en-US" sz="1600" dirty="0">
                <a:solidFill>
                  <a:schemeClr val="tx1"/>
                </a:solidFill>
              </a:rPr>
              <a:t>In its early years, the NAACP focused its energies on disenfranchisement and racial segregation.</a:t>
            </a:r>
          </a:p>
          <a:p>
            <a:pPr indent="-228600">
              <a:lnSpc>
                <a:spcPct val="100000"/>
              </a:lnSpc>
              <a:buFont typeface="Arial" panose="020B0604020202020204" pitchFamily="34" charset="0"/>
              <a:buChar char="•"/>
            </a:pPr>
            <a:r>
              <a:rPr lang="en-US" sz="1600" kern="0" dirty="0">
                <a:solidFill>
                  <a:schemeClr val="tx1"/>
                </a:solidFill>
                <a:effectLst/>
                <a:ea typeface="Times New Roman" panose="02020603050405020304" pitchFamily="18" charset="0"/>
              </a:rPr>
              <a:t>Fought the epidemic of the lynching of blacks by working for legislation, lobbying, and educating the public in the 1920’s &amp; 1930’s</a:t>
            </a:r>
            <a:endParaRPr lang="en-US" sz="1600" dirty="0">
              <a:solidFill>
                <a:schemeClr val="tx1"/>
              </a:solidFill>
            </a:endParaRPr>
          </a:p>
          <a:p>
            <a:pPr indent="-228600">
              <a:lnSpc>
                <a:spcPct val="100000"/>
              </a:lnSpc>
              <a:buFont typeface="Arial" panose="020B0604020202020204" pitchFamily="34" charset="0"/>
              <a:buChar char="•"/>
            </a:pPr>
            <a:r>
              <a:rPr lang="en-US" sz="1600" dirty="0">
                <a:solidFill>
                  <a:schemeClr val="tx1"/>
                </a:solidFill>
              </a:rPr>
              <a:t>During the 1950’s, the NAACP, spearheaded by Thurgood Marshall, secured the last goals of ending segregation through </a:t>
            </a:r>
            <a:r>
              <a:rPr lang="en-US" sz="1600" i="1" dirty="0">
                <a:solidFill>
                  <a:schemeClr val="tx1"/>
                </a:solidFill>
              </a:rPr>
              <a:t>Brown vs. Board of Education</a:t>
            </a:r>
            <a:r>
              <a:rPr lang="en-US" sz="1600" dirty="0">
                <a:solidFill>
                  <a:schemeClr val="tx1"/>
                </a:solidFill>
              </a:rPr>
              <a:t>.</a:t>
            </a:r>
          </a:p>
          <a:p>
            <a:pPr indent="-228600">
              <a:lnSpc>
                <a:spcPct val="100000"/>
              </a:lnSpc>
              <a:buFont typeface="Arial" panose="020B0604020202020204" pitchFamily="34" charset="0"/>
              <a:buChar char="•"/>
            </a:pPr>
            <a:r>
              <a:rPr lang="en-US" sz="1600" dirty="0">
                <a:solidFill>
                  <a:schemeClr val="tx1"/>
                </a:solidFill>
              </a:rPr>
              <a:t>Assisted in passage of the Voting Rights Act (1965), the Civil Rights Act (1967), and the Fair Housing Act (1968).</a:t>
            </a:r>
          </a:p>
          <a:p>
            <a:pPr indent="-228600">
              <a:lnSpc>
                <a:spcPct val="100000"/>
              </a:lnSpc>
              <a:buFont typeface="Arial" panose="020B0604020202020204" pitchFamily="34" charset="0"/>
              <a:buChar char="•"/>
            </a:pPr>
            <a:r>
              <a:rPr lang="en-US" sz="1600" dirty="0">
                <a:solidFill>
                  <a:schemeClr val="tx1"/>
                </a:solidFill>
              </a:rPr>
              <a:t>Worked to oppose the apartheid policies in South Africa during the 1980’s.</a:t>
            </a:r>
          </a:p>
          <a:p>
            <a:pPr indent="-228600">
              <a:lnSpc>
                <a:spcPct val="100000"/>
              </a:lnSpc>
              <a:buFont typeface="Arial" panose="020B0604020202020204" pitchFamily="34" charset="0"/>
              <a:buChar char="•"/>
            </a:pPr>
            <a:r>
              <a:rPr lang="en-US" sz="1600" kern="0" dirty="0">
                <a:solidFill>
                  <a:schemeClr val="tx1"/>
                </a:solidFill>
                <a:effectLst/>
                <a:ea typeface="Times New Roman" panose="02020603050405020304" pitchFamily="18" charset="0"/>
              </a:rPr>
              <a:t>In the late 1990s, the organization’s National Voter Fund launched its first major get-out-the-vote offensive and continues these efforts today</a:t>
            </a:r>
          </a:p>
          <a:p>
            <a:pPr indent="-228600">
              <a:lnSpc>
                <a:spcPct val="100000"/>
              </a:lnSpc>
              <a:buFont typeface="Arial" panose="020B0604020202020204" pitchFamily="34" charset="0"/>
              <a:buChar char="•"/>
            </a:pPr>
            <a:r>
              <a:rPr lang="en-US" sz="1800" b="1" dirty="0">
                <a:solidFill>
                  <a:srgbClr val="000000"/>
                </a:solidFill>
                <a:effectLst/>
                <a:latin typeface="Helvetica" pitchFamily="2" charset="0"/>
                <a:ea typeface="Times New Roman" panose="02020603050405020304" pitchFamily="18" charset="0"/>
              </a:rPr>
              <a:t>By failing to pass the legislation, you're passing</a:t>
            </a:r>
            <a:endParaRPr lang="en-US" sz="1600" dirty="0">
              <a:solidFill>
                <a:schemeClr val="tx1"/>
              </a:solidFill>
            </a:endParaRPr>
          </a:p>
        </p:txBody>
      </p:sp>
      <p:sp>
        <p:nvSpPr>
          <p:cNvPr id="2099" name="Oval 209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058" name="Picture 10" descr="Former Maryland Democratic Congressman Parren Mitchell speaking to the crowd during the 77th annual convention of the National Association for the...">
            <a:extLst>
              <a:ext uri="{FF2B5EF4-FFF2-40B4-BE49-F238E27FC236}">
                <a16:creationId xmlns:a16="http://schemas.microsoft.com/office/drawing/2014/main" id="{BB5DE524-4910-698E-3210-11BBCB5D0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64" r="18972"/>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097" name="Arc 209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6" name="Picture 8" descr="Marchers holding signs gather at school athletic field in Tallahassee, Florida before a Civil Rights march.">
            <a:extLst>
              <a:ext uri="{FF2B5EF4-FFF2-40B4-BE49-F238E27FC236}">
                <a16:creationId xmlns:a16="http://schemas.microsoft.com/office/drawing/2014/main" id="{201F162D-9B91-002C-F3AD-5C3230EF69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96" r="7817" b="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1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58E5F4B-EE90-060F-B941-6073D7176FCD}"/>
              </a:ext>
            </a:extLst>
          </p:cNvPr>
          <p:cNvSpPr>
            <a:spLocks noGrp="1"/>
          </p:cNvSpPr>
          <p:nvPr>
            <p:ph type="title"/>
          </p:nvPr>
        </p:nvSpPr>
        <p:spPr>
          <a:xfrm>
            <a:off x="1085275" y="501649"/>
            <a:ext cx="3785256" cy="713677"/>
          </a:xfrm>
        </p:spPr>
        <p:txBody>
          <a:bodyPr vert="horz" lIns="91440" tIns="45720" rIns="91440" bIns="45720" rtlCol="0" anchor="b">
            <a:normAutofit/>
          </a:bodyPr>
          <a:lstStyle/>
          <a:p>
            <a:pPr algn="r"/>
            <a:r>
              <a:rPr lang="en-US" kern="1200" dirty="0">
                <a:solidFill>
                  <a:schemeClr val="accent2"/>
                </a:solidFill>
                <a:latin typeface="+mj-lt"/>
                <a:ea typeface="+mj-ea"/>
                <a:cs typeface="+mj-cs"/>
              </a:rPr>
              <a:t>NAACP Today</a:t>
            </a:r>
          </a:p>
        </p:txBody>
      </p:sp>
      <p:sp>
        <p:nvSpPr>
          <p:cNvPr id="4" name="TextBox 3">
            <a:extLst>
              <a:ext uri="{FF2B5EF4-FFF2-40B4-BE49-F238E27FC236}">
                <a16:creationId xmlns:a16="http://schemas.microsoft.com/office/drawing/2014/main" id="{58E81C1B-2D3F-EA59-1AB8-75BC48C8500A}"/>
              </a:ext>
            </a:extLst>
          </p:cNvPr>
          <p:cNvSpPr txBox="1"/>
          <p:nvPr/>
        </p:nvSpPr>
        <p:spPr>
          <a:xfrm>
            <a:off x="716122" y="1929749"/>
            <a:ext cx="4575751" cy="2308324"/>
          </a:xfrm>
          <a:prstGeom prst="rect">
            <a:avLst/>
          </a:prstGeom>
          <a:noFill/>
        </p:spPr>
        <p:txBody>
          <a:bodyPr wrap="square" rtlCol="0">
            <a:spAutoFit/>
          </a:bodyPr>
          <a:lstStyle/>
          <a:p>
            <a:r>
              <a:rPr lang="en-US" b="1" i="1" u="none" strike="noStrike" dirty="0">
                <a:effectLst/>
                <a:latin typeface="+mn-lt"/>
              </a:rPr>
              <a:t>Our mission is to achieve equity, political rights, and social inclusion by advancing policies and practices that expand human and civil rights, eliminate discrimination, and accelerate the well-being, education, and economic security of Black people and all persons of color.</a:t>
            </a:r>
            <a:endParaRPr lang="en-US" b="1" i="1" dirty="0">
              <a:latin typeface="+mn-lt"/>
            </a:endParaRPr>
          </a:p>
        </p:txBody>
      </p:sp>
      <p:sp>
        <p:nvSpPr>
          <p:cNvPr id="6" name="TextBox 5">
            <a:extLst>
              <a:ext uri="{FF2B5EF4-FFF2-40B4-BE49-F238E27FC236}">
                <a16:creationId xmlns:a16="http://schemas.microsoft.com/office/drawing/2014/main" id="{75443C28-9344-6301-F63D-4E504F16F909}"/>
              </a:ext>
            </a:extLst>
          </p:cNvPr>
          <p:cNvSpPr txBox="1"/>
          <p:nvPr/>
        </p:nvSpPr>
        <p:spPr>
          <a:xfrm>
            <a:off x="7218723" y="1521541"/>
            <a:ext cx="3929924" cy="3323410"/>
          </a:xfrm>
          <a:prstGeom prst="rect">
            <a:avLst/>
          </a:prstGeom>
          <a:noFill/>
        </p:spPr>
        <p:txBody>
          <a:bodyPr wrap="square">
            <a:spAutoFit/>
          </a:bodyPr>
          <a:lstStyle/>
          <a:p>
            <a:pPr marL="285750" indent="-285750">
              <a:lnSpc>
                <a:spcPct val="170000"/>
              </a:lnSpc>
              <a:buFont typeface="Wingdings" pitchFamily="2" charset="2"/>
              <a:buChar char="v"/>
            </a:pPr>
            <a:r>
              <a:rPr lang="en-US" sz="1800" dirty="0"/>
              <a:t>Race &amp; Justice</a:t>
            </a:r>
          </a:p>
          <a:p>
            <a:pPr marL="285750" indent="-285750">
              <a:lnSpc>
                <a:spcPct val="170000"/>
              </a:lnSpc>
              <a:buFont typeface="Wingdings" pitchFamily="2" charset="2"/>
              <a:buChar char="v"/>
            </a:pPr>
            <a:r>
              <a:rPr lang="en-US" sz="1800" dirty="0"/>
              <a:t>Inclusive Economy</a:t>
            </a:r>
          </a:p>
          <a:p>
            <a:pPr marL="285750" indent="-285750">
              <a:lnSpc>
                <a:spcPct val="170000"/>
              </a:lnSpc>
              <a:buFont typeface="Wingdings" pitchFamily="2" charset="2"/>
              <a:buChar char="v"/>
            </a:pPr>
            <a:r>
              <a:rPr lang="en-US" sz="1800" dirty="0"/>
              <a:t>Advocacy &amp; Litigation </a:t>
            </a:r>
          </a:p>
          <a:p>
            <a:pPr marL="285750" indent="-285750">
              <a:lnSpc>
                <a:spcPct val="170000"/>
              </a:lnSpc>
              <a:buFont typeface="Wingdings" pitchFamily="2" charset="2"/>
              <a:buChar char="v"/>
            </a:pPr>
            <a:r>
              <a:rPr lang="en-US" sz="1800" dirty="0"/>
              <a:t>Education Innovation</a:t>
            </a:r>
          </a:p>
          <a:p>
            <a:pPr marL="285750" indent="-285750">
              <a:lnSpc>
                <a:spcPct val="170000"/>
              </a:lnSpc>
              <a:buFont typeface="Wingdings" pitchFamily="2" charset="2"/>
              <a:buChar char="v"/>
            </a:pPr>
            <a:r>
              <a:rPr lang="en-US" sz="1800" dirty="0"/>
              <a:t>Health &amp; Well-being</a:t>
            </a:r>
          </a:p>
          <a:p>
            <a:pPr marL="285750" indent="-285750">
              <a:lnSpc>
                <a:spcPct val="170000"/>
              </a:lnSpc>
              <a:buFont typeface="Wingdings" pitchFamily="2" charset="2"/>
              <a:buChar char="v"/>
            </a:pPr>
            <a:r>
              <a:rPr lang="en-US" sz="1800" dirty="0"/>
              <a:t>Environmental &amp; Climate Justice</a:t>
            </a:r>
          </a:p>
          <a:p>
            <a:pPr marL="285750" indent="-285750">
              <a:lnSpc>
                <a:spcPct val="170000"/>
              </a:lnSpc>
              <a:buFont typeface="Wingdings" pitchFamily="2" charset="2"/>
              <a:buChar char="v"/>
            </a:pPr>
            <a:r>
              <a:rPr lang="en-US" sz="1800" dirty="0"/>
              <a:t>Next Generation Leadership</a:t>
            </a:r>
            <a:endParaRPr lang="en-US" dirty="0"/>
          </a:p>
        </p:txBody>
      </p:sp>
      <p:sp>
        <p:nvSpPr>
          <p:cNvPr id="11" name="TextBox 10">
            <a:extLst>
              <a:ext uri="{FF2B5EF4-FFF2-40B4-BE49-F238E27FC236}">
                <a16:creationId xmlns:a16="http://schemas.microsoft.com/office/drawing/2014/main" id="{F5F97344-E5CD-E898-72D4-9D9D1EE3B2A5}"/>
              </a:ext>
            </a:extLst>
          </p:cNvPr>
          <p:cNvSpPr txBox="1"/>
          <p:nvPr/>
        </p:nvSpPr>
        <p:spPr>
          <a:xfrm>
            <a:off x="6132755" y="1035780"/>
            <a:ext cx="6101860" cy="369332"/>
          </a:xfrm>
          <a:prstGeom prst="rect">
            <a:avLst/>
          </a:prstGeom>
          <a:noFill/>
        </p:spPr>
        <p:txBody>
          <a:bodyPr wrap="square">
            <a:spAutoFit/>
          </a:bodyPr>
          <a:lstStyle/>
          <a:p>
            <a:r>
              <a:rPr lang="en-US" sz="1800" b="1" i="1" dirty="0">
                <a:solidFill>
                  <a:srgbClr val="F69000"/>
                </a:solidFill>
                <a:effectLst/>
                <a:ea typeface="Times New Roman" panose="02020603050405020304" pitchFamily="18" charset="0"/>
              </a:rPr>
              <a:t>Ensure that Black lives are a priority in all spaces</a:t>
            </a:r>
            <a:endParaRPr lang="en-US" dirty="0">
              <a:solidFill>
                <a:srgbClr val="F69000"/>
              </a:solidFill>
            </a:endParaRPr>
          </a:p>
        </p:txBody>
      </p:sp>
      <p:sp>
        <p:nvSpPr>
          <p:cNvPr id="19" name="TextBox 18">
            <a:extLst>
              <a:ext uri="{FF2B5EF4-FFF2-40B4-BE49-F238E27FC236}">
                <a16:creationId xmlns:a16="http://schemas.microsoft.com/office/drawing/2014/main" id="{EFCA0A02-31E1-2E32-F1F9-A2C7715C7647}"/>
              </a:ext>
            </a:extLst>
          </p:cNvPr>
          <p:cNvSpPr txBox="1"/>
          <p:nvPr/>
        </p:nvSpPr>
        <p:spPr>
          <a:xfrm>
            <a:off x="2341794" y="5436998"/>
            <a:ext cx="7112977" cy="1200329"/>
          </a:xfrm>
          <a:prstGeom prst="rect">
            <a:avLst/>
          </a:prstGeom>
          <a:noFill/>
        </p:spPr>
        <p:txBody>
          <a:bodyPr wrap="square">
            <a:spAutoFit/>
          </a:bodyPr>
          <a:lstStyle/>
          <a:p>
            <a:pPr algn="ctr"/>
            <a:r>
              <a:rPr lang="en-US" sz="1800" b="1" i="0" u="none" strike="noStrike" dirty="0">
                <a:solidFill>
                  <a:srgbClr val="F69000"/>
                </a:solidFill>
                <a:effectLst/>
                <a:latin typeface="+mn-lt"/>
              </a:rPr>
              <a:t>Today’s NAACP is powered by well over 2 million activists and more than 2,200 chapters across the nation</a:t>
            </a:r>
            <a:r>
              <a:rPr lang="en-US" b="1" dirty="0">
                <a:solidFill>
                  <a:srgbClr val="F69000"/>
                </a:solidFill>
                <a:latin typeface="+mn-lt"/>
              </a:rPr>
              <a:t>, </a:t>
            </a:r>
          </a:p>
          <a:p>
            <a:pPr algn="ctr"/>
            <a:r>
              <a:rPr lang="en-US" b="1" dirty="0">
                <a:solidFill>
                  <a:srgbClr val="F69000"/>
                </a:solidFill>
                <a:latin typeface="+mn-lt"/>
              </a:rPr>
              <a:t>including 41 chapters in New Jersey! </a:t>
            </a:r>
            <a:endParaRPr lang="en-US" b="1" dirty="0">
              <a:solidFill>
                <a:srgbClr val="F69000"/>
              </a:solidFill>
            </a:endParaRPr>
          </a:p>
          <a:p>
            <a:pPr algn="ctr"/>
            <a:r>
              <a:rPr lang="en-US" b="1" dirty="0">
                <a:solidFill>
                  <a:srgbClr val="F69000"/>
                </a:solidFill>
              </a:rPr>
              <a:t>www.naacp.org</a:t>
            </a:r>
            <a:endParaRPr lang="en-US" dirty="0">
              <a:solidFill>
                <a:srgbClr val="F69000"/>
              </a:solidFill>
            </a:endParaRPr>
          </a:p>
        </p:txBody>
      </p:sp>
    </p:spTree>
    <p:extLst>
      <p:ext uri="{BB962C8B-B14F-4D97-AF65-F5344CB8AC3E}">
        <p14:creationId xmlns:p14="http://schemas.microsoft.com/office/powerpoint/2010/main" val="159312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CF595-4A04-1470-5E1E-59EB7B382450}"/>
              </a:ext>
            </a:extLst>
          </p:cNvPr>
          <p:cNvSpPr>
            <a:spLocks noGrp="1"/>
          </p:cNvSpPr>
          <p:nvPr>
            <p:ph type="title"/>
          </p:nvPr>
        </p:nvSpPr>
        <p:spPr>
          <a:xfrm>
            <a:off x="6096000" y="125876"/>
            <a:ext cx="6022090" cy="1325563"/>
          </a:xfrm>
        </p:spPr>
        <p:txBody>
          <a:bodyPr vert="horz" lIns="91440" tIns="45720" rIns="91440" bIns="45720" rtlCol="0" anchor="ctr">
            <a:normAutofit/>
          </a:bodyPr>
          <a:lstStyle/>
          <a:p>
            <a:pPr algn="ctr"/>
            <a:r>
              <a:rPr lang="en-US" sz="3600" dirty="0">
                <a:solidFill>
                  <a:schemeClr val="accent2"/>
                </a:solidFill>
                <a:latin typeface="+mj-lt"/>
                <a:ea typeface="+mj-ea"/>
                <a:cs typeface="+mj-cs"/>
              </a:rPr>
              <a:t>Diane Hawkins</a:t>
            </a:r>
            <a:br>
              <a:rPr lang="en-US" sz="3600" dirty="0">
                <a:solidFill>
                  <a:schemeClr val="accent2"/>
                </a:solidFill>
                <a:latin typeface="+mj-lt"/>
                <a:ea typeface="+mj-ea"/>
                <a:cs typeface="+mj-cs"/>
              </a:rPr>
            </a:br>
            <a:r>
              <a:rPr lang="en-US" sz="2800" dirty="0">
                <a:solidFill>
                  <a:srgbClr val="F69000"/>
                </a:solidFill>
                <a:latin typeface="+mj-lt"/>
                <a:ea typeface="+mj-ea"/>
                <a:cs typeface="+mj-cs"/>
              </a:rPr>
              <a:t>“Triumph in the Face of Adversity”</a:t>
            </a:r>
            <a:endParaRPr lang="en-US" sz="3600" dirty="0">
              <a:solidFill>
                <a:srgbClr val="F69000"/>
              </a:solidFill>
              <a:latin typeface="+mj-lt"/>
              <a:ea typeface="+mj-ea"/>
              <a:cs typeface="+mj-cs"/>
            </a:endParaRPr>
          </a:p>
        </p:txBody>
      </p:sp>
      <p:sp>
        <p:nvSpPr>
          <p:cNvPr id="18" name="Freeform: Shape 17">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A person standing in front of a bookshelf&#10;&#10;Description automatically generated with medium confidence">
            <a:extLst>
              <a:ext uri="{FF2B5EF4-FFF2-40B4-BE49-F238E27FC236}">
                <a16:creationId xmlns:a16="http://schemas.microsoft.com/office/drawing/2014/main" id="{0C56589E-5482-7740-16D1-91BD3E62F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854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2" name="Text Placeholder 1">
            <a:extLst>
              <a:ext uri="{FF2B5EF4-FFF2-40B4-BE49-F238E27FC236}">
                <a16:creationId xmlns:a16="http://schemas.microsoft.com/office/drawing/2014/main" id="{6C560E3B-47CE-44F8-D8CF-71BCC9231544}"/>
              </a:ext>
            </a:extLst>
          </p:cNvPr>
          <p:cNvSpPr>
            <a:spLocks noGrp="1"/>
          </p:cNvSpPr>
          <p:nvPr>
            <p:ph type="body" sz="quarter" idx="11"/>
          </p:nvPr>
        </p:nvSpPr>
        <p:spPr>
          <a:xfrm>
            <a:off x="6280211" y="1585436"/>
            <a:ext cx="5653668" cy="4447336"/>
          </a:xfrm>
        </p:spPr>
        <p:txBody>
          <a:bodyPr vert="horz" lIns="91440" tIns="45720" rIns="91440" bIns="45720" rtlCol="0" anchor="t">
            <a:noAutofit/>
          </a:bodyPr>
          <a:lstStyle/>
          <a:p>
            <a:pPr marL="57150" indent="-285750">
              <a:buFont typeface="Wingdings" pitchFamily="2" charset="2"/>
              <a:buChar char="v"/>
            </a:pPr>
            <a:r>
              <a:rPr lang="en-US" sz="1400" dirty="0">
                <a:solidFill>
                  <a:schemeClr val="tx1"/>
                </a:solidFill>
              </a:rPr>
              <a:t>Diane is a Life Member of the NAACP, joining in 1982. She serves as the 1st Vice President of the New Brunswick Area Branch that serves 14 municipalities within Middlesex/Somerset Counties. </a:t>
            </a:r>
          </a:p>
          <a:p>
            <a:pPr marL="57150" indent="-285750">
              <a:buFont typeface="Wingdings" pitchFamily="2" charset="2"/>
              <a:buChar char="v"/>
            </a:pPr>
            <a:endParaRPr lang="en-US" sz="1400" dirty="0">
              <a:solidFill>
                <a:schemeClr val="tx1"/>
              </a:solidFill>
            </a:endParaRPr>
          </a:p>
          <a:p>
            <a:pPr marL="57150" indent="-285750">
              <a:buFont typeface="Wingdings" pitchFamily="2" charset="2"/>
              <a:buChar char="v"/>
            </a:pPr>
            <a:r>
              <a:rPr lang="en-US" sz="1400" dirty="0">
                <a:solidFill>
                  <a:schemeClr val="tx1"/>
                </a:solidFill>
              </a:rPr>
              <a:t>She’s the Housing Chair and travels the State addressing Affordable and Fair Share housing issues, meeting with HUD, the Division on Civil Rights, and other Stakeholders. </a:t>
            </a:r>
          </a:p>
          <a:p>
            <a:pPr marL="57150" indent="-285750">
              <a:buFont typeface="Wingdings" pitchFamily="2" charset="2"/>
              <a:buChar char="v"/>
            </a:pPr>
            <a:endParaRPr lang="en-US" sz="1400" dirty="0">
              <a:solidFill>
                <a:schemeClr val="tx1"/>
              </a:solidFill>
            </a:endParaRPr>
          </a:p>
          <a:p>
            <a:pPr marL="57150" indent="-285750">
              <a:buFont typeface="Wingdings" pitchFamily="2" charset="2"/>
              <a:buChar char="v"/>
            </a:pPr>
            <a:r>
              <a:rPr lang="en-US" sz="1400" dirty="0">
                <a:solidFill>
                  <a:schemeClr val="tx1"/>
                </a:solidFill>
              </a:rPr>
              <a:t>She also serves as Chair of the Religious Affairs and is a former member of the Environmental Climate Justice Sub-Committee on Housing, Parks &amp; Open Spaces for the NJ State Conference NAACP.</a:t>
            </a:r>
          </a:p>
          <a:p>
            <a:pPr marL="57150" indent="-285750">
              <a:buFont typeface="Wingdings" pitchFamily="2" charset="2"/>
              <a:buChar char="v"/>
            </a:pPr>
            <a:endParaRPr lang="en-US" sz="1400" dirty="0">
              <a:solidFill>
                <a:schemeClr val="tx1"/>
              </a:solidFill>
            </a:endParaRPr>
          </a:p>
          <a:p>
            <a:pPr marL="57150" indent="-285750">
              <a:buFont typeface="Wingdings" pitchFamily="2" charset="2"/>
              <a:buChar char="v"/>
            </a:pPr>
            <a:r>
              <a:rPr lang="en-US" sz="1400" dirty="0">
                <a:solidFill>
                  <a:schemeClr val="tx1"/>
                </a:solidFill>
              </a:rPr>
              <a:t>Diane is a former Adjunct Professor in the Graduate Program at the New School for Social Research, in NYC.  She enjoyed a 25+ year distinguished career at AT&amp;T Long Lines and in Finance.</a:t>
            </a:r>
          </a:p>
        </p:txBody>
      </p:sp>
    </p:spTree>
    <p:extLst>
      <p:ext uri="{BB962C8B-B14F-4D97-AF65-F5344CB8AC3E}">
        <p14:creationId xmlns:p14="http://schemas.microsoft.com/office/powerpoint/2010/main" val="18058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100669" y="1097339"/>
            <a:ext cx="10011831" cy="2623885"/>
          </a:xfrm>
        </p:spPr>
        <p:txBody>
          <a:bodyPr vert="horz" lIns="91440" tIns="45720" rIns="91440" bIns="45720" rtlCol="0" anchor="ctr">
            <a:normAutofit/>
          </a:bodyPr>
          <a:lstStyle/>
          <a:p>
            <a:pPr defTabSz="914400">
              <a:lnSpc>
                <a:spcPct val="90000"/>
              </a:lnSpc>
            </a:pPr>
            <a:r>
              <a:rPr lang="en-US" sz="6600" kern="1200" dirty="0">
                <a:solidFill>
                  <a:srgbClr val="F69000"/>
                </a:solidFill>
                <a:latin typeface="+mj-lt"/>
                <a:ea typeface="+mj-ea"/>
                <a:cs typeface="+mj-cs"/>
              </a:rPr>
              <a:t>Q &amp; A</a:t>
            </a:r>
          </a:p>
        </p:txBody>
      </p:sp>
      <p:sp>
        <p:nvSpPr>
          <p:cNvPr id="52" name="Rectangle 42">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Rectangle 44">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4" name="Rectangle 4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44378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49BAC-539D-F8E4-532C-92F6D506EC6B}"/>
              </a:ext>
            </a:extLst>
          </p:cNvPr>
          <p:cNvSpPr>
            <a:spLocks noGrp="1"/>
          </p:cNvSpPr>
          <p:nvPr>
            <p:ph type="body" sz="quarter" idx="11"/>
          </p:nvPr>
        </p:nvSpPr>
        <p:spPr>
          <a:xfrm>
            <a:off x="369219" y="510541"/>
            <a:ext cx="6225987" cy="3276600"/>
          </a:xfrm>
        </p:spPr>
        <p:txBody>
          <a:bodyPr>
            <a:normAutofit/>
          </a:bodyPr>
          <a:lstStyle/>
          <a:p>
            <a:pPr algn="ctr"/>
            <a:endParaRPr lang="en-US" sz="1800" b="0" i="0" kern="1200" dirty="0">
              <a:solidFill>
                <a:schemeClr val="bg1"/>
              </a:solidFill>
              <a:effectLst/>
              <a:latin typeface="+mj-lt"/>
              <a:ea typeface="+mj-ea"/>
              <a:cs typeface="+mj-cs"/>
            </a:endParaRPr>
          </a:p>
          <a:p>
            <a:pPr marR="0" algn="ctr">
              <a:lnSpc>
                <a:spcPct val="110000"/>
              </a:lnSpc>
              <a:spcBef>
                <a:spcPts val="0"/>
              </a:spcBef>
              <a:spcAft>
                <a:spcPts val="2250"/>
              </a:spcAft>
            </a:pPr>
            <a:r>
              <a:rPr lang="en-US" sz="2000" b="1" dirty="0">
                <a:solidFill>
                  <a:schemeClr val="bg1"/>
                </a:solidFill>
                <a:effectLst/>
                <a:ea typeface="Times New Roman" panose="02020603050405020304" pitchFamily="18" charset="0"/>
              </a:rPr>
              <a:t>“By failing to pass the legislation, you're passing on your sworn duty to protect the people. We can name all the victims of police violence, but we can't name a single law you have passed to address it. Tell us what you're going to do to honor Tyre Nichols."                         </a:t>
            </a:r>
          </a:p>
          <a:p>
            <a:pPr marR="0">
              <a:lnSpc>
                <a:spcPct val="110000"/>
              </a:lnSpc>
              <a:spcBef>
                <a:spcPts val="0"/>
              </a:spcBef>
              <a:spcAft>
                <a:spcPts val="2250"/>
              </a:spcAft>
            </a:pPr>
            <a:r>
              <a:rPr lang="en-US" sz="2000" dirty="0">
                <a:solidFill>
                  <a:schemeClr val="bg1"/>
                </a:solidFill>
                <a:ea typeface="Times New Roman" panose="02020603050405020304" pitchFamily="18" charset="0"/>
              </a:rPr>
              <a:t>        </a:t>
            </a:r>
            <a:r>
              <a:rPr lang="en-US" sz="2000" b="1" dirty="0">
                <a:solidFill>
                  <a:schemeClr val="bg1"/>
                </a:solidFill>
                <a:effectLst/>
                <a:ea typeface="Times New Roman" panose="02020603050405020304" pitchFamily="18" charset="0"/>
              </a:rPr>
              <a:t>- </a:t>
            </a:r>
            <a:r>
              <a:rPr lang="en-US" sz="2000" i="0" dirty="0">
                <a:solidFill>
                  <a:schemeClr val="bg1"/>
                </a:solidFill>
                <a:effectLst/>
                <a:ea typeface="Times New Roman" panose="02020603050405020304" pitchFamily="18" charset="0"/>
              </a:rPr>
              <a:t>Derrick Johnson, President and CEO, NAACP</a:t>
            </a:r>
            <a:endParaRPr lang="en-US" sz="2000" dirty="0">
              <a:solidFill>
                <a:schemeClr val="bg1"/>
              </a:solidFill>
              <a:effectLst/>
              <a:ea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3DB98EC1-5072-862A-1234-C77E4D5D844F}"/>
              </a:ext>
            </a:extLst>
          </p:cNvPr>
          <p:cNvSpPr txBox="1"/>
          <p:nvPr/>
        </p:nvSpPr>
        <p:spPr>
          <a:xfrm>
            <a:off x="734049" y="3787141"/>
            <a:ext cx="5496325" cy="830997"/>
          </a:xfrm>
          <a:prstGeom prst="rect">
            <a:avLst/>
          </a:prstGeom>
          <a:noFill/>
        </p:spPr>
        <p:txBody>
          <a:bodyPr wrap="square" rtlCol="0">
            <a:spAutoFit/>
          </a:bodyPr>
          <a:lstStyle/>
          <a:p>
            <a:pPr algn="ctr"/>
            <a:r>
              <a:rPr lang="en-US" sz="2400" b="1" u="sng" dirty="0">
                <a:solidFill>
                  <a:srgbClr val="007788"/>
                </a:solidFill>
                <a:latin typeface="+mn-lt"/>
              </a:rPr>
              <a:t>D</a:t>
            </a:r>
            <a:r>
              <a:rPr lang="en-US" sz="2400" b="1" i="0" u="sng" strike="noStrike" dirty="0">
                <a:solidFill>
                  <a:srgbClr val="007788"/>
                </a:solidFill>
                <a:effectLst/>
                <a:latin typeface="+mn-lt"/>
              </a:rPr>
              <a:t>emand that Congress pass the</a:t>
            </a:r>
          </a:p>
          <a:p>
            <a:pPr algn="ctr"/>
            <a:r>
              <a:rPr lang="en-US" sz="2400" b="1" i="0" u="sng" strike="noStrike" dirty="0">
                <a:solidFill>
                  <a:srgbClr val="007788"/>
                </a:solidFill>
                <a:effectLst/>
                <a:latin typeface="+mn-lt"/>
              </a:rPr>
              <a:t>George Floyd Justice in Policing Act</a:t>
            </a:r>
            <a:endParaRPr lang="en-US" sz="2400" b="1" u="sng" dirty="0">
              <a:solidFill>
                <a:srgbClr val="007788"/>
              </a:solidFill>
              <a:latin typeface="+mn-lt"/>
            </a:endParaRPr>
          </a:p>
        </p:txBody>
      </p:sp>
      <p:sp>
        <p:nvSpPr>
          <p:cNvPr id="10" name="TextBox 9">
            <a:extLst>
              <a:ext uri="{FF2B5EF4-FFF2-40B4-BE49-F238E27FC236}">
                <a16:creationId xmlns:a16="http://schemas.microsoft.com/office/drawing/2014/main" id="{D3D3A138-0422-8031-250D-EA85BCA692B2}"/>
              </a:ext>
            </a:extLst>
          </p:cNvPr>
          <p:cNvSpPr txBox="1"/>
          <p:nvPr/>
        </p:nvSpPr>
        <p:spPr>
          <a:xfrm>
            <a:off x="6920938" y="5007501"/>
            <a:ext cx="4880512" cy="923330"/>
          </a:xfrm>
          <a:prstGeom prst="rect">
            <a:avLst/>
          </a:prstGeom>
          <a:noFill/>
        </p:spPr>
        <p:txBody>
          <a:bodyPr wrap="square" rtlCol="0">
            <a:spAutoFit/>
          </a:bodyPr>
          <a:lstStyle/>
          <a:p>
            <a:pPr algn="ctr"/>
            <a:r>
              <a:rPr lang="en-US" u="sng" dirty="0">
                <a:solidFill>
                  <a:srgbClr val="007788"/>
                </a:solidFill>
                <a:latin typeface="+mn-lt"/>
              </a:rPr>
              <a:t>Tyre Nichols:  June 5, 1993 – January 10, 2023</a:t>
            </a:r>
          </a:p>
          <a:p>
            <a:pPr algn="ctr"/>
            <a:r>
              <a:rPr lang="en-US" i="1" dirty="0">
                <a:solidFill>
                  <a:srgbClr val="007788"/>
                </a:solidFill>
                <a:latin typeface="+mn-lt"/>
              </a:rPr>
              <a:t>Father.  Son.  Brother.  </a:t>
            </a:r>
          </a:p>
          <a:p>
            <a:pPr algn="ctr"/>
            <a:r>
              <a:rPr lang="en-US" i="1" dirty="0">
                <a:solidFill>
                  <a:srgbClr val="007788"/>
                </a:solidFill>
                <a:latin typeface="+mn-lt"/>
              </a:rPr>
              <a:t>Young-man.  Black-man.  </a:t>
            </a:r>
            <a:r>
              <a:rPr lang="en-US" b="1" i="1" dirty="0">
                <a:solidFill>
                  <a:srgbClr val="007788"/>
                </a:solidFill>
                <a:latin typeface="+mn-lt"/>
              </a:rPr>
              <a:t>Hu-man</a:t>
            </a:r>
            <a:r>
              <a:rPr lang="en-US" i="1" dirty="0">
                <a:solidFill>
                  <a:srgbClr val="007788"/>
                </a:solidFill>
                <a:latin typeface="+mn-lt"/>
              </a:rPr>
              <a:t>.</a:t>
            </a:r>
          </a:p>
        </p:txBody>
      </p:sp>
      <p:pic>
        <p:nvPicPr>
          <p:cNvPr id="16" name="Picture Placeholder 15" descr="A person holding the hands up&#10;&#10;Description automatically generated with medium confidence">
            <a:extLst>
              <a:ext uri="{FF2B5EF4-FFF2-40B4-BE49-F238E27FC236}">
                <a16:creationId xmlns:a16="http://schemas.microsoft.com/office/drawing/2014/main" id="{1323099E-60A5-BB93-CC01-0B7F6B51181F}"/>
              </a:ext>
            </a:extLst>
          </p:cNvPr>
          <p:cNvPicPr>
            <a:picLocks noGrp="1" noChangeAspect="1"/>
          </p:cNvPicPr>
          <p:nvPr>
            <p:ph type="pic" sz="quarter" idx="10"/>
          </p:nvPr>
        </p:nvPicPr>
        <p:blipFill>
          <a:blip r:embed="rId2"/>
          <a:srcRect l="24832" r="24832"/>
          <a:stretch>
            <a:fillRect/>
          </a:stretch>
        </p:blipFill>
        <p:spPr>
          <a:xfrm>
            <a:off x="7411631" y="510541"/>
            <a:ext cx="3899126" cy="4345577"/>
          </a:xfrm>
        </p:spPr>
      </p:pic>
    </p:spTree>
    <p:extLst>
      <p:ext uri="{BB962C8B-B14F-4D97-AF65-F5344CB8AC3E}">
        <p14:creationId xmlns:p14="http://schemas.microsoft.com/office/powerpoint/2010/main" val="404319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0675-4126-64D2-5A14-281ABC8BCD98}"/>
              </a:ext>
            </a:extLst>
          </p:cNvPr>
          <p:cNvSpPr>
            <a:spLocks noGrp="1"/>
          </p:cNvSpPr>
          <p:nvPr>
            <p:ph type="title"/>
          </p:nvPr>
        </p:nvSpPr>
        <p:spPr>
          <a:xfrm>
            <a:off x="1525300" y="1269710"/>
            <a:ext cx="9141397" cy="615553"/>
          </a:xfrm>
        </p:spPr>
        <p:txBody>
          <a:bodyPr/>
          <a:lstStyle/>
          <a:p>
            <a:r>
              <a:rPr lang="en-US" dirty="0">
                <a:solidFill>
                  <a:srgbClr val="F69000"/>
                </a:solidFill>
              </a:rPr>
              <a:t>Thank You &amp; Acknowledgements</a:t>
            </a:r>
          </a:p>
        </p:txBody>
      </p:sp>
      <p:sp>
        <p:nvSpPr>
          <p:cNvPr id="4" name="TextBox 3">
            <a:extLst>
              <a:ext uri="{FF2B5EF4-FFF2-40B4-BE49-F238E27FC236}">
                <a16:creationId xmlns:a16="http://schemas.microsoft.com/office/drawing/2014/main" id="{02DFB3FA-9901-461F-1170-05D10B64EEDA}"/>
              </a:ext>
            </a:extLst>
          </p:cNvPr>
          <p:cNvSpPr txBox="1"/>
          <p:nvPr/>
        </p:nvSpPr>
        <p:spPr>
          <a:xfrm>
            <a:off x="1693844" y="2540725"/>
            <a:ext cx="8804308" cy="3139321"/>
          </a:xfrm>
          <a:prstGeom prst="rect">
            <a:avLst/>
          </a:prstGeom>
          <a:noFill/>
        </p:spPr>
        <p:txBody>
          <a:bodyPr wrap="square" rtlCol="0">
            <a:spAutoFit/>
          </a:bodyPr>
          <a:lstStyle/>
          <a:p>
            <a:pPr algn="ctr"/>
            <a:r>
              <a:rPr lang="en-US" sz="1800" u="sng" kern="1200" dirty="0">
                <a:solidFill>
                  <a:schemeClr val="tx1">
                    <a:lumMod val="95000"/>
                    <a:lumOff val="5000"/>
                  </a:schemeClr>
                </a:solidFill>
                <a:latin typeface="+mn-lt"/>
                <a:ea typeface="+mn-ea"/>
                <a:cs typeface="+mn-cs"/>
              </a:rPr>
              <a:t>Many thanks to…</a:t>
            </a:r>
          </a:p>
          <a:p>
            <a:pPr algn="ctr"/>
            <a:endParaRPr lang="en-US" sz="1800" u="sng" kern="1200" dirty="0">
              <a:solidFill>
                <a:schemeClr val="tx1">
                  <a:lumMod val="95000"/>
                  <a:lumOff val="5000"/>
                </a:schemeClr>
              </a:solidFill>
              <a:latin typeface="+mn-lt"/>
              <a:ea typeface="+mn-ea"/>
              <a:cs typeface="+mn-cs"/>
            </a:endParaRPr>
          </a:p>
          <a:p>
            <a:pPr algn="ctr"/>
            <a:r>
              <a:rPr lang="en-US" dirty="0">
                <a:solidFill>
                  <a:schemeClr val="tx1">
                    <a:lumMod val="95000"/>
                    <a:lumOff val="5000"/>
                  </a:schemeClr>
                </a:solidFill>
                <a:latin typeface="+mn-lt"/>
              </a:rPr>
              <a:t>O</a:t>
            </a:r>
            <a:r>
              <a:rPr lang="en-US" sz="1800" kern="1200" dirty="0">
                <a:solidFill>
                  <a:schemeClr val="tx1">
                    <a:lumMod val="95000"/>
                    <a:lumOff val="5000"/>
                  </a:schemeClr>
                </a:solidFill>
                <a:latin typeface="+mn-lt"/>
                <a:ea typeface="+mn-ea"/>
                <a:cs typeface="+mn-cs"/>
              </a:rPr>
              <a:t>ur guest, Diane Hawkins, for her insights and inspiration</a:t>
            </a:r>
          </a:p>
          <a:p>
            <a:pPr algn="ctr"/>
            <a:endParaRPr lang="en-US" sz="1800" kern="1200" dirty="0">
              <a:solidFill>
                <a:schemeClr val="tx1">
                  <a:lumMod val="95000"/>
                  <a:lumOff val="5000"/>
                </a:schemeClr>
              </a:solidFill>
              <a:latin typeface="+mn-lt"/>
              <a:ea typeface="+mn-ea"/>
              <a:cs typeface="+mn-cs"/>
            </a:endParaRPr>
          </a:p>
          <a:p>
            <a:pPr algn="ctr"/>
            <a:r>
              <a:rPr lang="en-US" dirty="0">
                <a:solidFill>
                  <a:schemeClr val="tx1">
                    <a:lumMod val="95000"/>
                    <a:lumOff val="5000"/>
                  </a:schemeClr>
                </a:solidFill>
                <a:latin typeface="+mn-lt"/>
              </a:rPr>
              <a:t>T</a:t>
            </a:r>
            <a:r>
              <a:rPr lang="en-US" sz="1800" kern="1200" dirty="0">
                <a:solidFill>
                  <a:schemeClr val="tx1">
                    <a:lumMod val="95000"/>
                    <a:lumOff val="5000"/>
                  </a:schemeClr>
                </a:solidFill>
                <a:latin typeface="+mn-lt"/>
                <a:ea typeface="+mn-ea"/>
                <a:cs typeface="+mn-cs"/>
              </a:rPr>
              <a:t>he Vestry and parishioners of St. Francis fo</a:t>
            </a:r>
            <a:r>
              <a:rPr lang="en-US" dirty="0">
                <a:solidFill>
                  <a:schemeClr val="tx1">
                    <a:lumMod val="95000"/>
                    <a:lumOff val="5000"/>
                  </a:schemeClr>
                </a:solidFill>
                <a:latin typeface="+mn-lt"/>
              </a:rPr>
              <a:t>r their help and support</a:t>
            </a:r>
          </a:p>
          <a:p>
            <a:pPr algn="ctr"/>
            <a:endParaRPr lang="en-US" dirty="0">
              <a:solidFill>
                <a:schemeClr val="tx1">
                  <a:lumMod val="95000"/>
                  <a:lumOff val="5000"/>
                </a:schemeClr>
              </a:solidFill>
              <a:latin typeface="+mn-lt"/>
            </a:endParaRPr>
          </a:p>
          <a:p>
            <a:pPr algn="ctr"/>
            <a:r>
              <a:rPr lang="en-US" sz="1800" kern="1200" dirty="0">
                <a:solidFill>
                  <a:schemeClr val="tx1">
                    <a:lumMod val="95000"/>
                    <a:lumOff val="5000"/>
                  </a:schemeClr>
                </a:solidFill>
                <a:latin typeface="+mn-lt"/>
                <a:ea typeface="+mn-ea"/>
                <a:cs typeface="+mn-cs"/>
              </a:rPr>
              <a:t>BHM and COME Committees members</a:t>
            </a:r>
          </a:p>
          <a:p>
            <a:pPr algn="ctr"/>
            <a:endParaRPr lang="en-US" sz="1800" kern="1200" dirty="0">
              <a:solidFill>
                <a:schemeClr val="tx1">
                  <a:lumMod val="95000"/>
                  <a:lumOff val="5000"/>
                </a:schemeClr>
              </a:solidFill>
              <a:latin typeface="+mn-lt"/>
              <a:ea typeface="+mn-ea"/>
              <a:cs typeface="+mn-cs"/>
            </a:endParaRPr>
          </a:p>
          <a:p>
            <a:pPr algn="ctr"/>
            <a:r>
              <a:rPr lang="en-US" sz="1800" kern="1200" dirty="0">
                <a:solidFill>
                  <a:schemeClr val="tx1">
                    <a:lumMod val="95000"/>
                    <a:lumOff val="5000"/>
                  </a:schemeClr>
                </a:solidFill>
                <a:latin typeface="+mn-lt"/>
                <a:ea typeface="+mn-ea"/>
                <a:cs typeface="+mn-cs"/>
              </a:rPr>
              <a:t>as well as our Choir, Deacon Gerry, and Technical Crew (Christy, Emma, Vincent)</a:t>
            </a:r>
          </a:p>
          <a:p>
            <a:pPr algn="ctr"/>
            <a:endParaRPr lang="en-US" sz="1800" kern="1200" dirty="0">
              <a:solidFill>
                <a:schemeClr val="tx1">
                  <a:lumMod val="95000"/>
                  <a:lumOff val="5000"/>
                </a:schemeClr>
              </a:solidFill>
              <a:latin typeface="+mn-lt"/>
              <a:ea typeface="+mn-ea"/>
              <a:cs typeface="+mn-cs"/>
            </a:endParaRPr>
          </a:p>
          <a:p>
            <a:pPr algn="ctr"/>
            <a:r>
              <a:rPr lang="en-US" sz="1800" b="1" kern="1200" dirty="0">
                <a:solidFill>
                  <a:schemeClr val="tx1">
                    <a:lumMod val="95000"/>
                    <a:lumOff val="5000"/>
                  </a:schemeClr>
                </a:solidFill>
                <a:latin typeface="+mn-lt"/>
                <a:ea typeface="+mn-ea"/>
                <a:cs typeface="+mn-cs"/>
              </a:rPr>
              <a:t>Go Team!!</a:t>
            </a:r>
            <a:endParaRPr lang="en-US" sz="1800" b="1" i="0" kern="1200" dirty="0">
              <a:solidFill>
                <a:schemeClr val="tx1">
                  <a:lumMod val="95000"/>
                  <a:lumOff val="5000"/>
                </a:schemeClr>
              </a:solidFill>
              <a:effectLst/>
              <a:latin typeface="+mn-lt"/>
              <a:ea typeface="+mn-ea"/>
              <a:cs typeface="+mn-cs"/>
            </a:endParaRPr>
          </a:p>
        </p:txBody>
      </p:sp>
    </p:spTree>
    <p:extLst>
      <p:ext uri="{BB962C8B-B14F-4D97-AF65-F5344CB8AC3E}">
        <p14:creationId xmlns:p14="http://schemas.microsoft.com/office/powerpoint/2010/main" val="22655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7E8EA-FF4D-4A68-97F9-3EBE97F73E12}"/>
              </a:ext>
            </a:extLst>
          </p:cNvPr>
          <p:cNvSpPr>
            <a:spLocks noGrp="1"/>
          </p:cNvSpPr>
          <p:nvPr>
            <p:ph type="title"/>
          </p:nvPr>
        </p:nvSpPr>
        <p:spPr>
          <a:xfrm>
            <a:off x="3482918" y="1835181"/>
            <a:ext cx="7667788" cy="4527755"/>
          </a:xfrm>
        </p:spPr>
        <p:txBody>
          <a:bodyPr>
            <a:noAutofit/>
          </a:bodyPr>
          <a:lstStyle/>
          <a:p>
            <a:pPr algn="ctr"/>
            <a:r>
              <a:rPr lang="en-US" sz="4000" i="1" u="sng" dirty="0">
                <a:solidFill>
                  <a:srgbClr val="F69000"/>
                </a:solidFill>
              </a:rPr>
              <a:t>Still, We Rise</a:t>
            </a:r>
            <a:br>
              <a:rPr lang="en-US" sz="4000" i="1" dirty="0">
                <a:solidFill>
                  <a:srgbClr val="F69000"/>
                </a:solidFill>
              </a:rPr>
            </a:br>
            <a:r>
              <a:rPr lang="en-US" sz="4000" i="1" dirty="0">
                <a:solidFill>
                  <a:srgbClr val="F69000"/>
                </a:solidFill>
              </a:rPr>
              <a:t>Black History Month Event</a:t>
            </a:r>
            <a:br>
              <a:rPr lang="en-US" sz="4000" i="1" dirty="0">
                <a:solidFill>
                  <a:srgbClr val="F69000"/>
                </a:solidFill>
              </a:rPr>
            </a:br>
            <a:r>
              <a:rPr lang="en-US" sz="4000" i="1" dirty="0">
                <a:solidFill>
                  <a:srgbClr val="F69000"/>
                </a:solidFill>
              </a:rPr>
              <a:t>Feb. 12,  2023</a:t>
            </a:r>
            <a:br>
              <a:rPr lang="en-US" sz="4000" i="1" dirty="0">
                <a:solidFill>
                  <a:srgbClr val="F69000"/>
                </a:solidFill>
              </a:rPr>
            </a:br>
            <a:br>
              <a:rPr lang="en-US" sz="4000" i="1" dirty="0">
                <a:solidFill>
                  <a:srgbClr val="F69000"/>
                </a:solidFill>
              </a:rPr>
            </a:br>
            <a:r>
              <a:rPr lang="en-US" sz="2800" i="1" dirty="0">
                <a:solidFill>
                  <a:srgbClr val="F69000"/>
                </a:solidFill>
              </a:rPr>
              <a:t>St. Francis Episcopal Church</a:t>
            </a:r>
            <a:br>
              <a:rPr lang="en-US" sz="4000" i="1" dirty="0">
                <a:solidFill>
                  <a:srgbClr val="F69000"/>
                </a:solidFill>
              </a:rPr>
            </a:br>
            <a:endParaRPr lang="en-US" sz="4000" i="1" dirty="0">
              <a:solidFill>
                <a:srgbClr val="F69000"/>
              </a:solidFill>
            </a:endParaRPr>
          </a:p>
        </p:txBody>
      </p:sp>
    </p:spTree>
    <p:extLst>
      <p:ext uri="{BB962C8B-B14F-4D97-AF65-F5344CB8AC3E}">
        <p14:creationId xmlns:p14="http://schemas.microsoft.com/office/powerpoint/2010/main" val="264752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A302849-2A9A-47A4-A0EB-5A3FA8BE70DB}"/>
              </a:ext>
            </a:extLst>
          </p:cNvPr>
          <p:cNvSpPr>
            <a:spLocks noGrp="1"/>
          </p:cNvSpPr>
          <p:nvPr>
            <p:ph type="title"/>
          </p:nvPr>
        </p:nvSpPr>
        <p:spPr>
          <a:xfrm>
            <a:off x="2063129" y="96643"/>
            <a:ext cx="4279339" cy="706245"/>
          </a:xfrm>
        </p:spPr>
        <p:txBody>
          <a:bodyPr/>
          <a:lstStyle/>
          <a:p>
            <a:pPr algn="ctr"/>
            <a:r>
              <a:rPr lang="en-US" u="sng" dirty="0"/>
              <a:t>Today’s Program</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451993" y="942932"/>
            <a:ext cx="7485133" cy="5589674"/>
          </a:xfrm>
        </p:spPr>
        <p:txBody>
          <a:bodyPr vert="horz" lIns="91440" tIns="45720" rIns="91440" bIns="45720" rtlCol="0" anchor="t">
            <a:noAutofit/>
          </a:bodyPr>
          <a:lstStyle/>
          <a:p>
            <a:pPr marL="285750" indent="-285750">
              <a:lnSpc>
                <a:spcPct val="100000"/>
              </a:lnSpc>
              <a:buFont typeface="Wingdings" panose="05000000000000000000" pitchFamily="2" charset="2"/>
              <a:buChar char="v"/>
            </a:pPr>
            <a:r>
              <a:rPr lang="en-US" altLang="en-US" sz="1400" dirty="0"/>
              <a:t>Welcome &amp; Opening Remarks </a:t>
            </a:r>
            <a:r>
              <a:rPr lang="en-US" altLang="en-US" sz="1400" dirty="0">
                <a:solidFill>
                  <a:schemeClr val="bg1"/>
                </a:solidFill>
              </a:rPr>
              <a:t>– </a:t>
            </a:r>
            <a:r>
              <a:rPr lang="en-US" sz="1400" b="0" i="1" dirty="0">
                <a:solidFill>
                  <a:schemeClr val="bg1"/>
                </a:solidFill>
              </a:rPr>
              <a:t>Heather Nunes, Chair St. Francis COME Committee</a:t>
            </a:r>
            <a:endParaRPr lang="en-US" altLang="en-US" sz="1400" b="0" i="1" dirty="0">
              <a:solidFill>
                <a:schemeClr val="bg1"/>
              </a:solidFill>
            </a:endParaRPr>
          </a:p>
          <a:p>
            <a:pPr lvl="2" indent="0">
              <a:lnSpc>
                <a:spcPct val="100000"/>
              </a:lnSpc>
              <a:buNone/>
            </a:pPr>
            <a:r>
              <a:rPr lang="en-US" altLang="en-US" sz="1400" dirty="0">
                <a:solidFill>
                  <a:schemeClr val="bg1"/>
                </a:solidFill>
              </a:rPr>
              <a:t>	– </a:t>
            </a:r>
            <a:r>
              <a:rPr lang="en-US" altLang="en-US" sz="1400" i="1" dirty="0">
                <a:solidFill>
                  <a:schemeClr val="bg1"/>
                </a:solidFill>
              </a:rPr>
              <a:t>Rillette Hammond, St. Francis COME Committee and Choir Member</a:t>
            </a:r>
          </a:p>
          <a:p>
            <a:pPr marL="285750" indent="-285750">
              <a:lnSpc>
                <a:spcPct val="150000"/>
              </a:lnSpc>
              <a:buFont typeface="Wingdings" panose="05000000000000000000" pitchFamily="2" charset="2"/>
              <a:buChar char="v"/>
            </a:pPr>
            <a:r>
              <a:rPr lang="en-US" altLang="en-US" sz="1400" dirty="0"/>
              <a:t>“Lift Every Voice and Sing” </a:t>
            </a:r>
            <a:r>
              <a:rPr lang="en-US" altLang="en-US" sz="1400" dirty="0">
                <a:solidFill>
                  <a:schemeClr val="bg1"/>
                </a:solidFill>
              </a:rPr>
              <a:t>– </a:t>
            </a:r>
            <a:r>
              <a:rPr lang="en-US" altLang="en-US" sz="1400" b="0" i="1" dirty="0">
                <a:solidFill>
                  <a:schemeClr val="bg1"/>
                </a:solidFill>
              </a:rPr>
              <a:t>The St. Francis Choir</a:t>
            </a:r>
          </a:p>
          <a:p>
            <a:pPr marL="285750" indent="-285750">
              <a:lnSpc>
                <a:spcPct val="100000"/>
              </a:lnSpc>
              <a:buFont typeface="Wingdings" panose="05000000000000000000" pitchFamily="2" charset="2"/>
              <a:buChar char="v"/>
            </a:pPr>
            <a:r>
              <a:rPr lang="en-US" altLang="en-US" sz="1400" dirty="0"/>
              <a:t>Spotlight on Carroll Wilson, a St. Francis Hero </a:t>
            </a:r>
          </a:p>
          <a:p>
            <a:pPr lvl="2" indent="0">
              <a:lnSpc>
                <a:spcPct val="100000"/>
              </a:lnSpc>
              <a:buNone/>
            </a:pPr>
            <a:r>
              <a:rPr lang="en-US" altLang="en-US" sz="1400" dirty="0">
                <a:solidFill>
                  <a:schemeClr val="bg1"/>
                </a:solidFill>
              </a:rPr>
              <a:t>– </a:t>
            </a:r>
            <a:r>
              <a:rPr lang="en-US" altLang="en-US" sz="1400" i="1" dirty="0">
                <a:solidFill>
                  <a:schemeClr val="bg1"/>
                </a:solidFill>
              </a:rPr>
              <a:t>Princess Thomas, St. Francis COME Committee and Choir Member </a:t>
            </a:r>
          </a:p>
          <a:p>
            <a:pPr marL="285750" indent="-285750">
              <a:lnSpc>
                <a:spcPct val="150000"/>
              </a:lnSpc>
              <a:buFont typeface="Wingdings" panose="05000000000000000000" pitchFamily="2" charset="2"/>
              <a:buChar char="v"/>
            </a:pPr>
            <a:r>
              <a:rPr lang="en-US" sz="1400" b="1" dirty="0"/>
              <a:t>Video – ”And Still, I Rise” </a:t>
            </a:r>
            <a:r>
              <a:rPr lang="en-US" sz="1400" dirty="0">
                <a:solidFill>
                  <a:schemeClr val="bg1"/>
                </a:solidFill>
              </a:rPr>
              <a:t>– </a:t>
            </a:r>
            <a:r>
              <a:rPr lang="en-US" sz="1400" b="0" i="1" dirty="0">
                <a:solidFill>
                  <a:schemeClr val="bg1"/>
                </a:solidFill>
              </a:rPr>
              <a:t>Maya Angelou</a:t>
            </a:r>
          </a:p>
          <a:p>
            <a:pPr lvl="1">
              <a:lnSpc>
                <a:spcPct val="150000"/>
              </a:lnSpc>
              <a:buFont typeface="Wingdings" panose="05000000000000000000" pitchFamily="2" charset="2"/>
              <a:buChar char="v"/>
            </a:pPr>
            <a:r>
              <a:rPr lang="en-US" altLang="en-US" sz="1400" b="1" dirty="0"/>
              <a:t>In Memoriam </a:t>
            </a:r>
            <a:r>
              <a:rPr lang="en-US" altLang="en-US" sz="1400" b="1" dirty="0">
                <a:solidFill>
                  <a:schemeClr val="bg1"/>
                </a:solidFill>
              </a:rPr>
              <a:t>– </a:t>
            </a:r>
            <a:r>
              <a:rPr lang="en-US" altLang="en-US" sz="1400" i="1" dirty="0">
                <a:solidFill>
                  <a:schemeClr val="bg1"/>
                </a:solidFill>
              </a:rPr>
              <a:t>Paul Sinckler, St. Francis Member</a:t>
            </a:r>
            <a:endParaRPr lang="en-US" sz="1400" i="1" dirty="0">
              <a:solidFill>
                <a:schemeClr val="bg1"/>
              </a:solidFill>
            </a:endParaRPr>
          </a:p>
          <a:p>
            <a:pPr lvl="1">
              <a:lnSpc>
                <a:spcPct val="150000"/>
              </a:lnSpc>
              <a:buFont typeface="Wingdings" panose="05000000000000000000" pitchFamily="2" charset="2"/>
              <a:buChar char="v"/>
            </a:pPr>
            <a:r>
              <a:rPr lang="en-US" altLang="en-US" sz="1400" b="1" dirty="0"/>
              <a:t>Celebrating the NAACP </a:t>
            </a:r>
            <a:r>
              <a:rPr lang="en-US" sz="1400" i="1" dirty="0">
                <a:solidFill>
                  <a:schemeClr val="bg1"/>
                </a:solidFill>
              </a:rPr>
              <a:t>– Heather Nunes &amp; Gabrielle Petit-Homme , St. Francis Member</a:t>
            </a:r>
            <a:endParaRPr lang="en-US" altLang="en-US" sz="1400" b="1" dirty="0">
              <a:solidFill>
                <a:schemeClr val="bg1"/>
              </a:solidFill>
              <a:highlight>
                <a:srgbClr val="FFFF00"/>
              </a:highlight>
            </a:endParaRPr>
          </a:p>
          <a:p>
            <a:pPr lvl="1">
              <a:lnSpc>
                <a:spcPct val="150000"/>
              </a:lnSpc>
              <a:buFont typeface="Wingdings" panose="05000000000000000000" pitchFamily="2" charset="2"/>
              <a:buChar char="v"/>
            </a:pPr>
            <a:r>
              <a:rPr lang="en-US" altLang="en-US" sz="1400" b="1" dirty="0"/>
              <a:t>Speaker Introduction </a:t>
            </a:r>
            <a:r>
              <a:rPr lang="en-US" altLang="en-US" sz="1400" b="1" dirty="0">
                <a:solidFill>
                  <a:schemeClr val="bg1"/>
                </a:solidFill>
              </a:rPr>
              <a:t>– </a:t>
            </a:r>
            <a:r>
              <a:rPr lang="en-US" altLang="en-US" sz="1400" i="1" dirty="0">
                <a:solidFill>
                  <a:schemeClr val="bg1"/>
                </a:solidFill>
              </a:rPr>
              <a:t>Ilia Scriven, St. Francis Treasurer</a:t>
            </a:r>
          </a:p>
          <a:p>
            <a:pPr lvl="1">
              <a:lnSpc>
                <a:spcPct val="150000"/>
              </a:lnSpc>
              <a:buFont typeface="Wingdings" panose="05000000000000000000" pitchFamily="2" charset="2"/>
              <a:buChar char="v"/>
            </a:pPr>
            <a:r>
              <a:rPr lang="en-US" altLang="en-US" sz="1400" b="1" dirty="0"/>
              <a:t>K</a:t>
            </a:r>
            <a:r>
              <a:rPr lang="en-US" sz="1400" b="1" dirty="0"/>
              <a:t>eynote Address: </a:t>
            </a:r>
            <a:r>
              <a:rPr lang="en-US" altLang="en-US" sz="1400" b="1" i="1" dirty="0"/>
              <a:t>”Triumph in the  Face of Adversity”</a:t>
            </a:r>
          </a:p>
          <a:p>
            <a:pPr marL="914400" lvl="2" indent="0">
              <a:lnSpc>
                <a:spcPct val="100000"/>
              </a:lnSpc>
              <a:buNone/>
            </a:pPr>
            <a:r>
              <a:rPr lang="en-US" sz="1400" b="1" dirty="0">
                <a:solidFill>
                  <a:schemeClr val="bg1"/>
                </a:solidFill>
              </a:rPr>
              <a:t>– </a:t>
            </a:r>
            <a:r>
              <a:rPr lang="en-US" altLang="en-US" sz="1400" i="1" dirty="0">
                <a:solidFill>
                  <a:schemeClr val="bg1"/>
                </a:solidFill>
              </a:rPr>
              <a:t>Diane Hawkins, First Vice President of the NAACP New Brunswick Area Branch</a:t>
            </a:r>
          </a:p>
          <a:p>
            <a:pPr lvl="1">
              <a:lnSpc>
                <a:spcPct val="150000"/>
              </a:lnSpc>
              <a:buFont typeface="Wingdings" panose="05000000000000000000" pitchFamily="2" charset="2"/>
              <a:buChar char="v"/>
            </a:pPr>
            <a:r>
              <a:rPr lang="en-US" sz="1400" b="1" dirty="0"/>
              <a:t>Q&amp;A </a:t>
            </a:r>
            <a:r>
              <a:rPr lang="en-US" sz="1400" b="1" dirty="0">
                <a:solidFill>
                  <a:schemeClr val="bg1"/>
                </a:solidFill>
              </a:rPr>
              <a:t>– </a:t>
            </a:r>
            <a:r>
              <a:rPr lang="en-US" sz="1400" i="1" dirty="0">
                <a:solidFill>
                  <a:schemeClr val="bg1"/>
                </a:solidFill>
              </a:rPr>
              <a:t>Christy McGuire/Heather Nunes, Moderators</a:t>
            </a:r>
            <a:endParaRPr lang="en-US" sz="1400" dirty="0">
              <a:solidFill>
                <a:schemeClr val="bg1"/>
              </a:solidFill>
            </a:endParaRPr>
          </a:p>
          <a:p>
            <a:pPr lvl="1">
              <a:lnSpc>
                <a:spcPct val="150000"/>
              </a:lnSpc>
              <a:buFont typeface="Wingdings" panose="05000000000000000000" pitchFamily="2" charset="2"/>
              <a:buChar char="v"/>
            </a:pPr>
            <a:r>
              <a:rPr lang="en-US" sz="1400" b="1" dirty="0"/>
              <a:t>Closing Remarks/Acknowledgements </a:t>
            </a:r>
            <a:r>
              <a:rPr lang="en-US" sz="1400" i="1" dirty="0">
                <a:solidFill>
                  <a:schemeClr val="bg1"/>
                </a:solidFill>
              </a:rPr>
              <a:t>– Heather Nunes, Chair COME Committee</a:t>
            </a:r>
          </a:p>
          <a:p>
            <a:pPr lvl="1">
              <a:lnSpc>
                <a:spcPct val="150000"/>
              </a:lnSpc>
              <a:buFont typeface="Wingdings" panose="05000000000000000000" pitchFamily="2" charset="2"/>
              <a:buChar char="v"/>
            </a:pPr>
            <a:r>
              <a:rPr lang="en-US" sz="1400" b="1" dirty="0"/>
              <a:t>Closing Prayer </a:t>
            </a:r>
            <a:r>
              <a:rPr lang="en-US" sz="1400" i="1" dirty="0">
                <a:solidFill>
                  <a:schemeClr val="bg1"/>
                </a:solidFill>
              </a:rPr>
              <a:t>– The Rev. Gerry Welch , St. Francis Deacon</a:t>
            </a:r>
          </a:p>
          <a:p>
            <a:pPr lvl="1">
              <a:lnSpc>
                <a:spcPct val="150000"/>
              </a:lnSpc>
              <a:buFont typeface="Wingdings" panose="05000000000000000000" pitchFamily="2" charset="2"/>
              <a:buChar char="v"/>
            </a:pPr>
            <a:endParaRPr lang="en-US" sz="1400" i="1" dirty="0">
              <a:solidFill>
                <a:schemeClr val="accent4"/>
              </a:solidFill>
            </a:endParaRPr>
          </a:p>
        </p:txBody>
      </p:sp>
    </p:spTree>
    <p:extLst>
      <p:ext uri="{BB962C8B-B14F-4D97-AF65-F5344CB8AC3E}">
        <p14:creationId xmlns:p14="http://schemas.microsoft.com/office/powerpoint/2010/main" val="395190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8F0E26-52C5-6C92-0CBE-BA0EEB660062}"/>
              </a:ext>
            </a:extLst>
          </p:cNvPr>
          <p:cNvSpPr>
            <a:spLocks noGrp="1"/>
          </p:cNvSpPr>
          <p:nvPr>
            <p:ph type="title"/>
          </p:nvPr>
        </p:nvSpPr>
        <p:spPr>
          <a:xfrm>
            <a:off x="0" y="724829"/>
            <a:ext cx="12192000" cy="1628078"/>
          </a:xfrm>
        </p:spPr>
        <p:txBody>
          <a:bodyPr>
            <a:noAutofit/>
          </a:bodyPr>
          <a:lstStyle/>
          <a:p>
            <a:pPr algn="ctr"/>
            <a:r>
              <a:rPr lang="en-US" sz="4800" dirty="0"/>
              <a:t>“Lift Every Voice and Sing”</a:t>
            </a:r>
            <a:br>
              <a:rPr lang="en-US" sz="4800" dirty="0"/>
            </a:br>
            <a:r>
              <a:rPr lang="en-US" sz="4800" i="1" dirty="0">
                <a:solidFill>
                  <a:schemeClr val="accent2"/>
                </a:solidFill>
              </a:rPr>
              <a:t> </a:t>
            </a:r>
            <a:r>
              <a:rPr lang="en-US" sz="2000" i="1" dirty="0">
                <a:solidFill>
                  <a:schemeClr val="accent2"/>
                </a:solidFill>
              </a:rPr>
              <a:t>The St. Francis Choir,  Rachel Gastaya, Director</a:t>
            </a:r>
            <a:br>
              <a:rPr lang="en-US" sz="2000" i="1" dirty="0">
                <a:solidFill>
                  <a:schemeClr val="accent2"/>
                </a:solidFill>
              </a:rPr>
            </a:br>
            <a:r>
              <a:rPr lang="en-US" sz="2000" i="1" dirty="0">
                <a:solidFill>
                  <a:schemeClr val="accent2"/>
                </a:solidFill>
              </a:rPr>
              <a:t>Princess Thomas, Marie Petit-Homme, Rillette Hammond, &amp; Grace McDougal</a:t>
            </a:r>
          </a:p>
        </p:txBody>
      </p:sp>
      <p:sp>
        <p:nvSpPr>
          <p:cNvPr id="2" name="TextBox 1">
            <a:extLst>
              <a:ext uri="{FF2B5EF4-FFF2-40B4-BE49-F238E27FC236}">
                <a16:creationId xmlns:a16="http://schemas.microsoft.com/office/drawing/2014/main" id="{0FFDA2BF-3138-CA69-0BBB-1530B5D0201F}"/>
              </a:ext>
            </a:extLst>
          </p:cNvPr>
          <p:cNvSpPr txBox="1"/>
          <p:nvPr/>
        </p:nvSpPr>
        <p:spPr>
          <a:xfrm>
            <a:off x="1806498" y="2854712"/>
            <a:ext cx="8519531" cy="3170099"/>
          </a:xfrm>
          <a:prstGeom prst="rect">
            <a:avLst/>
          </a:prstGeom>
          <a:noFill/>
        </p:spPr>
        <p:txBody>
          <a:bodyPr wrap="square" rtlCol="0">
            <a:spAutoFit/>
          </a:bodyPr>
          <a:lstStyle/>
          <a:p>
            <a:r>
              <a:rPr lang="en-US" sz="2000" b="0" i="0" u="none" strike="noStrike" dirty="0">
                <a:solidFill>
                  <a:srgbClr val="000000"/>
                </a:solidFill>
                <a:effectLst/>
                <a:latin typeface="+mn-lt"/>
              </a:rPr>
              <a:t>Often referred to as "The </a:t>
            </a:r>
            <a:r>
              <a:rPr lang="en-US" sz="2000" dirty="0">
                <a:solidFill>
                  <a:srgbClr val="000000"/>
                </a:solidFill>
                <a:latin typeface="+mn-lt"/>
              </a:rPr>
              <a:t>Negro</a:t>
            </a:r>
            <a:r>
              <a:rPr lang="en-US" sz="2000" b="0" i="0" u="none" strike="noStrike" dirty="0">
                <a:solidFill>
                  <a:srgbClr val="000000"/>
                </a:solidFill>
                <a:effectLst/>
                <a:latin typeface="+mn-lt"/>
              </a:rPr>
              <a:t> National Anthem," </a:t>
            </a:r>
            <a:r>
              <a:rPr lang="en-US" sz="2000" b="0" i="1" u="none" strike="noStrike" dirty="0">
                <a:solidFill>
                  <a:srgbClr val="000000"/>
                </a:solidFill>
                <a:effectLst/>
                <a:latin typeface="+mn-lt"/>
              </a:rPr>
              <a:t>Lift Every Voice and Sing </a:t>
            </a:r>
            <a:r>
              <a:rPr lang="en-US" sz="2000" b="0" i="0" u="none" strike="noStrike" dirty="0">
                <a:solidFill>
                  <a:srgbClr val="000000"/>
                </a:solidFill>
                <a:effectLst/>
                <a:latin typeface="+mn-lt"/>
              </a:rPr>
              <a:t>was a hymn written as a poem by NAACP leader James Weldon Johnson in 1900. His brother, John Rosamond Johnson composed the music for the lyrics. </a:t>
            </a:r>
          </a:p>
          <a:p>
            <a:endParaRPr lang="en-US" sz="2000" dirty="0">
              <a:solidFill>
                <a:srgbClr val="000000"/>
              </a:solidFill>
              <a:latin typeface="+mn-lt"/>
            </a:endParaRPr>
          </a:p>
          <a:p>
            <a:pPr algn="l"/>
            <a:r>
              <a:rPr lang="en-US" sz="2000" b="0" i="0" u="none" strike="noStrike" dirty="0">
                <a:solidFill>
                  <a:srgbClr val="000000"/>
                </a:solidFill>
                <a:effectLst/>
                <a:latin typeface="Verlag A"/>
              </a:rPr>
              <a:t>A choir of 500 schoolchildren at the school where James Weldon Johnson was principal first publicly performed the song to celebrate President Abraham Lincoln's birthday.</a:t>
            </a:r>
          </a:p>
          <a:p>
            <a:br>
              <a:rPr lang="en-US" sz="2000" dirty="0"/>
            </a:br>
            <a:endParaRPr lang="en-US" sz="2000" dirty="0">
              <a:latin typeface="+mn-lt"/>
            </a:endParaRPr>
          </a:p>
        </p:txBody>
      </p:sp>
    </p:spTree>
    <p:extLst>
      <p:ext uri="{BB962C8B-B14F-4D97-AF65-F5344CB8AC3E}">
        <p14:creationId xmlns:p14="http://schemas.microsoft.com/office/powerpoint/2010/main" val="54742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FDA2BF-3138-CA69-0BBB-1530B5D0201F}"/>
              </a:ext>
            </a:extLst>
          </p:cNvPr>
          <p:cNvSpPr txBox="1"/>
          <p:nvPr/>
        </p:nvSpPr>
        <p:spPr>
          <a:xfrm>
            <a:off x="181233" y="788776"/>
            <a:ext cx="4933056" cy="2246769"/>
          </a:xfrm>
          <a:prstGeom prst="rect">
            <a:avLst/>
          </a:prstGeom>
          <a:noFill/>
        </p:spPr>
        <p:txBody>
          <a:bodyPr wrap="square" rtlCol="0">
            <a:spAutoFit/>
          </a:bodyPr>
          <a:lstStyle/>
          <a:p>
            <a:pPr algn="ctr"/>
            <a:r>
              <a:rPr lang="en-US" sz="1400" dirty="0">
                <a:solidFill>
                  <a:schemeClr val="bg1"/>
                </a:solidFill>
                <a:effectLst/>
                <a:latin typeface="+mn-lt"/>
              </a:rPr>
              <a:t>Lift every voice and sing</a:t>
            </a:r>
            <a:br>
              <a:rPr lang="en-US" sz="1400" dirty="0">
                <a:solidFill>
                  <a:schemeClr val="bg1"/>
                </a:solidFill>
                <a:effectLst/>
                <a:latin typeface="+mn-lt"/>
              </a:rPr>
            </a:br>
            <a:r>
              <a:rPr lang="en-US" sz="1400" dirty="0">
                <a:solidFill>
                  <a:schemeClr val="bg1"/>
                </a:solidFill>
                <a:effectLst/>
                <a:latin typeface="+mn-lt"/>
              </a:rPr>
              <a:t>Till earth and heaven ring,</a:t>
            </a:r>
            <a:br>
              <a:rPr lang="en-US" sz="1400" dirty="0">
                <a:solidFill>
                  <a:schemeClr val="bg1"/>
                </a:solidFill>
                <a:effectLst/>
                <a:latin typeface="+mn-lt"/>
              </a:rPr>
            </a:br>
            <a:r>
              <a:rPr lang="en-US" sz="1400" dirty="0">
                <a:solidFill>
                  <a:schemeClr val="bg1"/>
                </a:solidFill>
                <a:effectLst/>
                <a:latin typeface="+mn-lt"/>
              </a:rPr>
              <a:t>Ring with the harmonies of Liberty;</a:t>
            </a:r>
            <a:br>
              <a:rPr lang="en-US" sz="1400" dirty="0">
                <a:solidFill>
                  <a:schemeClr val="bg1"/>
                </a:solidFill>
                <a:effectLst/>
                <a:latin typeface="+mn-lt"/>
              </a:rPr>
            </a:br>
            <a:r>
              <a:rPr lang="en-US" sz="1400" dirty="0">
                <a:solidFill>
                  <a:schemeClr val="bg1"/>
                </a:solidFill>
                <a:effectLst/>
                <a:latin typeface="+mn-lt"/>
              </a:rPr>
              <a:t>Let our rejoicing rise</a:t>
            </a:r>
            <a:br>
              <a:rPr lang="en-US" sz="1400" dirty="0">
                <a:solidFill>
                  <a:schemeClr val="bg1"/>
                </a:solidFill>
                <a:effectLst/>
                <a:latin typeface="+mn-lt"/>
              </a:rPr>
            </a:br>
            <a:r>
              <a:rPr lang="en-US" sz="1400" dirty="0">
                <a:solidFill>
                  <a:schemeClr val="bg1"/>
                </a:solidFill>
                <a:effectLst/>
                <a:latin typeface="+mn-lt"/>
              </a:rPr>
              <a:t>High as the listening skies,</a:t>
            </a:r>
            <a:br>
              <a:rPr lang="en-US" sz="1400" dirty="0">
                <a:solidFill>
                  <a:schemeClr val="bg1"/>
                </a:solidFill>
                <a:effectLst/>
                <a:latin typeface="+mn-lt"/>
              </a:rPr>
            </a:br>
            <a:r>
              <a:rPr lang="en-US" sz="1400" dirty="0">
                <a:solidFill>
                  <a:schemeClr val="bg1"/>
                </a:solidFill>
                <a:effectLst/>
                <a:latin typeface="+mn-lt"/>
              </a:rPr>
              <a:t>Let it resound loud as the rolling sea.</a:t>
            </a:r>
            <a:br>
              <a:rPr lang="en-US" sz="1400" dirty="0">
                <a:solidFill>
                  <a:schemeClr val="bg1"/>
                </a:solidFill>
                <a:effectLst/>
                <a:latin typeface="+mn-lt"/>
              </a:rPr>
            </a:br>
            <a:r>
              <a:rPr lang="en-US" sz="1400" dirty="0">
                <a:solidFill>
                  <a:schemeClr val="bg1"/>
                </a:solidFill>
                <a:effectLst/>
                <a:latin typeface="+mn-lt"/>
              </a:rPr>
              <a:t>Sing a song full of the faith that the dark past has taught us, Sing a song full of the hope that the present has brought us, Facing the rising sun of our new day begun</a:t>
            </a:r>
            <a:br>
              <a:rPr lang="en-US" sz="1400" dirty="0">
                <a:solidFill>
                  <a:schemeClr val="bg1"/>
                </a:solidFill>
                <a:effectLst/>
                <a:latin typeface="+mn-lt"/>
              </a:rPr>
            </a:br>
            <a:r>
              <a:rPr lang="en-US" sz="1400" dirty="0">
                <a:solidFill>
                  <a:schemeClr val="bg1"/>
                </a:solidFill>
                <a:effectLst/>
                <a:latin typeface="+mn-lt"/>
              </a:rPr>
              <a:t>Let us march on till victory is won. </a:t>
            </a:r>
            <a:endParaRPr lang="en-US" sz="1400" dirty="0">
              <a:solidFill>
                <a:schemeClr val="bg1"/>
              </a:solidFill>
              <a:latin typeface="+mn-lt"/>
            </a:endParaRPr>
          </a:p>
        </p:txBody>
      </p:sp>
      <p:sp>
        <p:nvSpPr>
          <p:cNvPr id="3" name="TextBox 2">
            <a:extLst>
              <a:ext uri="{FF2B5EF4-FFF2-40B4-BE49-F238E27FC236}">
                <a16:creationId xmlns:a16="http://schemas.microsoft.com/office/drawing/2014/main" id="{B862F2DA-23AD-CFE7-2FD8-91059150F48E}"/>
              </a:ext>
            </a:extLst>
          </p:cNvPr>
          <p:cNvSpPr txBox="1"/>
          <p:nvPr/>
        </p:nvSpPr>
        <p:spPr>
          <a:xfrm>
            <a:off x="6692538" y="788776"/>
            <a:ext cx="5318229" cy="2677656"/>
          </a:xfrm>
          <a:prstGeom prst="rect">
            <a:avLst/>
          </a:prstGeom>
          <a:noFill/>
        </p:spPr>
        <p:txBody>
          <a:bodyPr wrap="square" rtlCol="0">
            <a:spAutoFit/>
          </a:bodyPr>
          <a:lstStyle/>
          <a:p>
            <a:pPr algn="ctr"/>
            <a:r>
              <a:rPr lang="en-US" sz="1400" dirty="0">
                <a:solidFill>
                  <a:schemeClr val="bg1"/>
                </a:solidFill>
                <a:effectLst/>
                <a:latin typeface="+mn-lt"/>
              </a:rPr>
              <a:t>God of our weary years,</a:t>
            </a:r>
            <a:br>
              <a:rPr lang="en-US" sz="1400" dirty="0">
                <a:solidFill>
                  <a:schemeClr val="bg1"/>
                </a:solidFill>
                <a:effectLst/>
                <a:latin typeface="+mn-lt"/>
              </a:rPr>
            </a:br>
            <a:r>
              <a:rPr lang="en-US" sz="1400" dirty="0">
                <a:solidFill>
                  <a:schemeClr val="bg1"/>
                </a:solidFill>
                <a:effectLst/>
                <a:latin typeface="+mn-lt"/>
              </a:rPr>
              <a:t>God of our silent tears,</a:t>
            </a:r>
            <a:br>
              <a:rPr lang="en-US" sz="1400" dirty="0">
                <a:solidFill>
                  <a:schemeClr val="bg1"/>
                </a:solidFill>
                <a:effectLst/>
                <a:latin typeface="+mn-lt"/>
              </a:rPr>
            </a:br>
            <a:r>
              <a:rPr lang="en-US" sz="1400" dirty="0">
                <a:solidFill>
                  <a:schemeClr val="bg1"/>
                </a:solidFill>
                <a:effectLst/>
                <a:latin typeface="+mn-lt"/>
              </a:rPr>
              <a:t>Thou who has brought us thus far on the way;</a:t>
            </a:r>
            <a:br>
              <a:rPr lang="en-US" sz="1400" dirty="0">
                <a:solidFill>
                  <a:schemeClr val="bg1"/>
                </a:solidFill>
                <a:effectLst/>
                <a:latin typeface="+mn-lt"/>
              </a:rPr>
            </a:br>
            <a:r>
              <a:rPr lang="en-US" sz="1400" dirty="0">
                <a:solidFill>
                  <a:schemeClr val="bg1"/>
                </a:solidFill>
                <a:effectLst/>
                <a:latin typeface="+mn-lt"/>
              </a:rPr>
              <a:t>Thou who has by Thy might</a:t>
            </a:r>
            <a:br>
              <a:rPr lang="en-US" sz="1400" dirty="0">
                <a:solidFill>
                  <a:schemeClr val="bg1"/>
                </a:solidFill>
                <a:effectLst/>
                <a:latin typeface="+mn-lt"/>
              </a:rPr>
            </a:br>
            <a:r>
              <a:rPr lang="en-US" sz="1400" dirty="0">
                <a:solidFill>
                  <a:schemeClr val="bg1"/>
                </a:solidFill>
                <a:effectLst/>
                <a:latin typeface="+mn-lt"/>
              </a:rPr>
              <a:t>Led us into the light,</a:t>
            </a:r>
            <a:br>
              <a:rPr lang="en-US" sz="1400" dirty="0">
                <a:solidFill>
                  <a:schemeClr val="bg1"/>
                </a:solidFill>
                <a:effectLst/>
                <a:latin typeface="+mn-lt"/>
              </a:rPr>
            </a:br>
            <a:r>
              <a:rPr lang="en-US" sz="1400" dirty="0">
                <a:solidFill>
                  <a:schemeClr val="bg1"/>
                </a:solidFill>
                <a:effectLst/>
                <a:latin typeface="+mn-lt"/>
              </a:rPr>
              <a:t>Keep us forever in the path, we pray.</a:t>
            </a:r>
            <a:br>
              <a:rPr lang="en-US" sz="1400" dirty="0">
                <a:solidFill>
                  <a:schemeClr val="bg1"/>
                </a:solidFill>
                <a:effectLst/>
                <a:latin typeface="+mn-lt"/>
              </a:rPr>
            </a:br>
            <a:r>
              <a:rPr lang="en-US" sz="1400" dirty="0">
                <a:solidFill>
                  <a:schemeClr val="bg1"/>
                </a:solidFill>
                <a:effectLst/>
                <a:latin typeface="+mn-lt"/>
              </a:rPr>
              <a:t>Lest our feet stray from the places, Our God, where we met Thee; Lest, our hearts drunk with the wine of the world, we forget Thee; Shadowed beneath Thy hand,</a:t>
            </a:r>
            <a:br>
              <a:rPr lang="en-US" sz="1400" dirty="0">
                <a:solidFill>
                  <a:schemeClr val="bg1"/>
                </a:solidFill>
                <a:effectLst/>
                <a:latin typeface="+mn-lt"/>
              </a:rPr>
            </a:br>
            <a:r>
              <a:rPr lang="en-US" sz="1400" dirty="0">
                <a:solidFill>
                  <a:schemeClr val="bg1"/>
                </a:solidFill>
                <a:effectLst/>
                <a:latin typeface="+mn-lt"/>
              </a:rPr>
              <a:t>May we forever stand.</a:t>
            </a:r>
            <a:br>
              <a:rPr lang="en-US" sz="1400" dirty="0">
                <a:solidFill>
                  <a:schemeClr val="bg1"/>
                </a:solidFill>
                <a:effectLst/>
                <a:latin typeface="+mn-lt"/>
              </a:rPr>
            </a:br>
            <a:r>
              <a:rPr lang="en-US" sz="1400" dirty="0">
                <a:solidFill>
                  <a:schemeClr val="bg1"/>
                </a:solidFill>
                <a:effectLst/>
                <a:latin typeface="+mn-lt"/>
              </a:rPr>
              <a:t>True to our GOD,</a:t>
            </a:r>
            <a:br>
              <a:rPr lang="en-US" sz="1400" dirty="0">
                <a:solidFill>
                  <a:schemeClr val="bg1"/>
                </a:solidFill>
                <a:effectLst/>
                <a:latin typeface="+mn-lt"/>
              </a:rPr>
            </a:br>
            <a:r>
              <a:rPr lang="en-US" sz="1400" dirty="0">
                <a:solidFill>
                  <a:schemeClr val="bg1"/>
                </a:solidFill>
                <a:effectLst/>
                <a:latin typeface="+mn-lt"/>
              </a:rPr>
              <a:t>True to our native land </a:t>
            </a:r>
            <a:endParaRPr lang="en-US" sz="1400" dirty="0">
              <a:solidFill>
                <a:schemeClr val="bg1"/>
              </a:solidFill>
              <a:latin typeface="+mn-lt"/>
            </a:endParaRPr>
          </a:p>
        </p:txBody>
      </p:sp>
      <p:sp>
        <p:nvSpPr>
          <p:cNvPr id="5" name="TextBox 4">
            <a:extLst>
              <a:ext uri="{FF2B5EF4-FFF2-40B4-BE49-F238E27FC236}">
                <a16:creationId xmlns:a16="http://schemas.microsoft.com/office/drawing/2014/main" id="{B0A1B7A2-9C62-6172-4717-7C2EC15B6DA1}"/>
              </a:ext>
            </a:extLst>
          </p:cNvPr>
          <p:cNvSpPr txBox="1"/>
          <p:nvPr/>
        </p:nvSpPr>
        <p:spPr>
          <a:xfrm>
            <a:off x="3171213" y="3429000"/>
            <a:ext cx="5849569" cy="2462213"/>
          </a:xfrm>
          <a:prstGeom prst="rect">
            <a:avLst/>
          </a:prstGeom>
          <a:noFill/>
        </p:spPr>
        <p:txBody>
          <a:bodyPr wrap="square" rtlCol="0">
            <a:spAutoFit/>
          </a:bodyPr>
          <a:lstStyle/>
          <a:p>
            <a:pPr algn="ctr"/>
            <a:r>
              <a:rPr lang="en-US" sz="1400" dirty="0">
                <a:solidFill>
                  <a:schemeClr val="bg1"/>
                </a:solidFill>
                <a:effectLst/>
                <a:latin typeface="+mn-lt"/>
              </a:rPr>
              <a:t>Stony the road we trod,</a:t>
            </a:r>
            <a:br>
              <a:rPr lang="en-US" sz="1400" dirty="0">
                <a:solidFill>
                  <a:schemeClr val="bg1"/>
                </a:solidFill>
                <a:effectLst/>
                <a:latin typeface="+mn-lt"/>
              </a:rPr>
            </a:br>
            <a:r>
              <a:rPr lang="en-US" sz="1400" dirty="0">
                <a:solidFill>
                  <a:schemeClr val="bg1"/>
                </a:solidFill>
                <a:effectLst/>
                <a:latin typeface="+mn-lt"/>
              </a:rPr>
              <a:t>Bitter the chastening rod,</a:t>
            </a:r>
            <a:br>
              <a:rPr lang="en-US" sz="1400" dirty="0">
                <a:solidFill>
                  <a:schemeClr val="bg1"/>
                </a:solidFill>
                <a:effectLst/>
                <a:latin typeface="+mn-lt"/>
              </a:rPr>
            </a:br>
            <a:r>
              <a:rPr lang="en-US" sz="1400" dirty="0">
                <a:solidFill>
                  <a:schemeClr val="bg1"/>
                </a:solidFill>
                <a:effectLst/>
                <a:latin typeface="+mn-lt"/>
              </a:rPr>
              <a:t>Felt in the days when hope unborn had died;</a:t>
            </a:r>
            <a:br>
              <a:rPr lang="en-US" sz="1400" dirty="0">
                <a:solidFill>
                  <a:schemeClr val="bg1"/>
                </a:solidFill>
                <a:effectLst/>
                <a:latin typeface="+mn-lt"/>
              </a:rPr>
            </a:br>
            <a:r>
              <a:rPr lang="en-US" sz="1400" dirty="0">
                <a:solidFill>
                  <a:schemeClr val="bg1"/>
                </a:solidFill>
                <a:effectLst/>
                <a:latin typeface="+mn-lt"/>
              </a:rPr>
              <a:t>Yet with a steady beat,</a:t>
            </a:r>
            <a:br>
              <a:rPr lang="en-US" sz="1400" dirty="0">
                <a:solidFill>
                  <a:schemeClr val="bg1"/>
                </a:solidFill>
                <a:effectLst/>
                <a:latin typeface="+mn-lt"/>
              </a:rPr>
            </a:br>
            <a:r>
              <a:rPr lang="en-US" sz="1400" dirty="0">
                <a:solidFill>
                  <a:schemeClr val="bg1"/>
                </a:solidFill>
                <a:effectLst/>
                <a:latin typeface="+mn-lt"/>
              </a:rPr>
              <a:t>Have not our weary feet</a:t>
            </a:r>
            <a:br>
              <a:rPr lang="en-US" sz="1400" dirty="0">
                <a:solidFill>
                  <a:schemeClr val="bg1"/>
                </a:solidFill>
                <a:effectLst/>
                <a:latin typeface="+mn-lt"/>
              </a:rPr>
            </a:br>
            <a:r>
              <a:rPr lang="en-US" sz="1400" dirty="0">
                <a:solidFill>
                  <a:schemeClr val="bg1"/>
                </a:solidFill>
                <a:effectLst/>
                <a:latin typeface="+mn-lt"/>
              </a:rPr>
              <a:t>Come to the place for which our fathers sighed?</a:t>
            </a:r>
            <a:br>
              <a:rPr lang="en-US" sz="1400" dirty="0">
                <a:solidFill>
                  <a:schemeClr val="bg1"/>
                </a:solidFill>
                <a:effectLst/>
                <a:latin typeface="+mn-lt"/>
              </a:rPr>
            </a:br>
            <a:r>
              <a:rPr lang="en-US" sz="1400" dirty="0">
                <a:solidFill>
                  <a:schemeClr val="bg1"/>
                </a:solidFill>
                <a:effectLst/>
                <a:latin typeface="+mn-lt"/>
              </a:rPr>
              <a:t>We have come over a way that with tears have been watered,</a:t>
            </a:r>
            <a:br>
              <a:rPr lang="en-US" sz="1400" dirty="0">
                <a:solidFill>
                  <a:schemeClr val="bg1"/>
                </a:solidFill>
                <a:effectLst/>
                <a:latin typeface="+mn-lt"/>
              </a:rPr>
            </a:br>
            <a:r>
              <a:rPr lang="en-US" sz="1400" dirty="0">
                <a:solidFill>
                  <a:schemeClr val="bg1"/>
                </a:solidFill>
                <a:effectLst/>
                <a:latin typeface="+mn-lt"/>
              </a:rPr>
              <a:t>We have come, treading our path through the blood of the slaughtered, Out from the gloomy past,</a:t>
            </a:r>
            <a:br>
              <a:rPr lang="en-US" sz="1400" dirty="0">
                <a:solidFill>
                  <a:schemeClr val="bg1"/>
                </a:solidFill>
                <a:effectLst/>
                <a:latin typeface="+mn-lt"/>
              </a:rPr>
            </a:br>
            <a:r>
              <a:rPr lang="en-US" sz="1400" dirty="0">
                <a:solidFill>
                  <a:schemeClr val="bg1"/>
                </a:solidFill>
                <a:effectLst/>
                <a:latin typeface="+mn-lt"/>
              </a:rPr>
              <a:t>Till now we stand at last</a:t>
            </a:r>
            <a:br>
              <a:rPr lang="en-US" sz="1400" dirty="0">
                <a:solidFill>
                  <a:schemeClr val="bg1"/>
                </a:solidFill>
                <a:effectLst/>
                <a:latin typeface="+mn-lt"/>
              </a:rPr>
            </a:br>
            <a:r>
              <a:rPr lang="en-US" sz="1400" dirty="0">
                <a:solidFill>
                  <a:schemeClr val="bg1"/>
                </a:solidFill>
                <a:effectLst/>
                <a:latin typeface="+mn-lt"/>
              </a:rPr>
              <a:t>Where the white gleam of our bright star is cast. </a:t>
            </a:r>
            <a:endParaRPr lang="en-US" sz="1400" dirty="0">
              <a:solidFill>
                <a:schemeClr val="bg1"/>
              </a:solidFill>
              <a:latin typeface="+mn-lt"/>
            </a:endParaRPr>
          </a:p>
        </p:txBody>
      </p:sp>
      <p:sp>
        <p:nvSpPr>
          <p:cNvPr id="6" name="TextBox 5">
            <a:extLst>
              <a:ext uri="{FF2B5EF4-FFF2-40B4-BE49-F238E27FC236}">
                <a16:creationId xmlns:a16="http://schemas.microsoft.com/office/drawing/2014/main" id="{F6EF8204-0C8C-7B0C-C867-A050F6A7350B}"/>
              </a:ext>
            </a:extLst>
          </p:cNvPr>
          <p:cNvSpPr txBox="1"/>
          <p:nvPr/>
        </p:nvSpPr>
        <p:spPr>
          <a:xfrm>
            <a:off x="4147750" y="144505"/>
            <a:ext cx="3896497" cy="369332"/>
          </a:xfrm>
          <a:prstGeom prst="rect">
            <a:avLst/>
          </a:prstGeom>
          <a:noFill/>
        </p:spPr>
        <p:txBody>
          <a:bodyPr wrap="square" rtlCol="0">
            <a:spAutoFit/>
          </a:bodyPr>
          <a:lstStyle/>
          <a:p>
            <a:r>
              <a:rPr lang="en-US" sz="1800" b="1" u="sng" dirty="0">
                <a:solidFill>
                  <a:schemeClr val="bg1"/>
                </a:solidFill>
                <a:effectLst/>
                <a:latin typeface="+mn-lt"/>
              </a:rPr>
              <a:t>'THE NEGRO NATIONAL ANTHEM</a:t>
            </a:r>
            <a:r>
              <a:rPr lang="en-US" sz="1800" b="1" dirty="0">
                <a:solidFill>
                  <a:schemeClr val="bg1"/>
                </a:solidFill>
                <a:effectLst/>
                <a:latin typeface="+mn-lt"/>
              </a:rPr>
              <a:t>' </a:t>
            </a:r>
            <a:endParaRPr lang="en-US" sz="1800" dirty="0">
              <a:solidFill>
                <a:schemeClr val="bg1"/>
              </a:solidFill>
              <a:latin typeface="+mn-lt"/>
            </a:endParaRPr>
          </a:p>
        </p:txBody>
      </p:sp>
    </p:spTree>
    <p:extLst>
      <p:ext uri="{BB962C8B-B14F-4D97-AF65-F5344CB8AC3E}">
        <p14:creationId xmlns:p14="http://schemas.microsoft.com/office/powerpoint/2010/main" val="113395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6074-0020-599C-18E1-08A5C3D05A72}"/>
              </a:ext>
            </a:extLst>
          </p:cNvPr>
          <p:cNvSpPr>
            <a:spLocks noGrp="1"/>
          </p:cNvSpPr>
          <p:nvPr>
            <p:ph type="title"/>
          </p:nvPr>
        </p:nvSpPr>
        <p:spPr>
          <a:xfrm>
            <a:off x="427281" y="633713"/>
            <a:ext cx="6373101" cy="984885"/>
          </a:xfrm>
        </p:spPr>
        <p:txBody>
          <a:bodyPr/>
          <a:lstStyle/>
          <a:p>
            <a:pPr algn="l"/>
            <a:r>
              <a:rPr lang="en-US" sz="3600" kern="1200" dirty="0">
                <a:solidFill>
                  <a:schemeClr val="bg2"/>
                </a:solidFill>
                <a:ea typeface="+mj-ea"/>
                <a:cs typeface="+mj-cs"/>
              </a:rPr>
              <a:t>Spotlight on Carroll C. Wilson</a:t>
            </a:r>
            <a:br>
              <a:rPr lang="en-US" kern="1200" dirty="0">
                <a:solidFill>
                  <a:schemeClr val="bg2"/>
                </a:solidFill>
                <a:ea typeface="+mj-ea"/>
                <a:cs typeface="+mj-cs"/>
              </a:rPr>
            </a:br>
            <a:r>
              <a:rPr lang="en-US" sz="2800" i="1" dirty="0">
                <a:solidFill>
                  <a:schemeClr val="bg2"/>
                </a:solidFill>
              </a:rPr>
              <a:t>Trailblazer, Leader, Mentor</a:t>
            </a:r>
            <a:endParaRPr lang="en-US" dirty="0">
              <a:solidFill>
                <a:schemeClr val="bg2"/>
              </a:solidFill>
            </a:endParaRPr>
          </a:p>
        </p:txBody>
      </p:sp>
      <p:sp>
        <p:nvSpPr>
          <p:cNvPr id="3" name="Text Placeholder 2">
            <a:extLst>
              <a:ext uri="{FF2B5EF4-FFF2-40B4-BE49-F238E27FC236}">
                <a16:creationId xmlns:a16="http://schemas.microsoft.com/office/drawing/2014/main" id="{767FA08A-72EA-76F8-BD61-33CD6E2A8796}"/>
              </a:ext>
            </a:extLst>
          </p:cNvPr>
          <p:cNvSpPr>
            <a:spLocks noGrp="1"/>
          </p:cNvSpPr>
          <p:nvPr>
            <p:ph type="body" sz="quarter" idx="12"/>
          </p:nvPr>
        </p:nvSpPr>
        <p:spPr>
          <a:xfrm>
            <a:off x="427281" y="1897176"/>
            <a:ext cx="7099675" cy="4503624"/>
          </a:xfrm>
        </p:spPr>
        <p:txBody>
          <a:bodyPr/>
          <a:lstStyle/>
          <a:p>
            <a:pPr marL="400050" indent="-342900" algn="l">
              <a:lnSpc>
                <a:spcPct val="100000"/>
              </a:lnSpc>
              <a:buFont typeface="Wingdings" pitchFamily="2" charset="2"/>
              <a:buChar char="v"/>
            </a:pPr>
            <a:r>
              <a:rPr lang="en-US" sz="1600" dirty="0"/>
              <a:t>Married to Muriel, the love of his life, for over 63 years until her death in 2021.  Together raised their four children Cheryle, Denise, Carroll Jr., and Martin</a:t>
            </a:r>
          </a:p>
          <a:p>
            <a:pPr marL="400050" indent="-342900" algn="l">
              <a:lnSpc>
                <a:spcPct val="100000"/>
              </a:lnSpc>
              <a:buFont typeface="Wingdings" pitchFamily="2" charset="2"/>
              <a:buChar char="v"/>
            </a:pPr>
            <a:endParaRPr lang="en-US" sz="1600" dirty="0"/>
          </a:p>
          <a:p>
            <a:pPr marL="400050" indent="-342900" algn="l">
              <a:lnSpc>
                <a:spcPct val="100000"/>
              </a:lnSpc>
              <a:buFont typeface="Wingdings" pitchFamily="2" charset="2"/>
              <a:buChar char="v"/>
            </a:pPr>
            <a:r>
              <a:rPr lang="en-US" sz="1600" dirty="0"/>
              <a:t>Member of St. Francis Episcopal Church for 40+ years</a:t>
            </a:r>
          </a:p>
          <a:p>
            <a:pPr marL="683514" lvl="1" indent="-342900">
              <a:lnSpc>
                <a:spcPct val="100000"/>
              </a:lnSpc>
              <a:buFont typeface="Wingdings" pitchFamily="2" charset="2"/>
              <a:buChar char="v"/>
            </a:pPr>
            <a:r>
              <a:rPr lang="en-US" sz="1600" dirty="0"/>
              <a:t>Served on the Vestry for many years; was a member of numerous, varied committees; and was a warm, welcoming usher and reader at early Sunday services</a:t>
            </a:r>
          </a:p>
          <a:p>
            <a:pPr marL="683514" lvl="1" indent="-342900">
              <a:lnSpc>
                <a:spcPct val="100000"/>
              </a:lnSpc>
              <a:buFont typeface="Wingdings" pitchFamily="2" charset="2"/>
              <a:buChar char="v"/>
            </a:pPr>
            <a:endParaRPr lang="en-US" sz="1600" dirty="0"/>
          </a:p>
          <a:p>
            <a:pPr marL="400050" indent="-342900" algn="l">
              <a:lnSpc>
                <a:spcPct val="100000"/>
              </a:lnSpc>
              <a:buFont typeface="Wingdings" pitchFamily="2" charset="2"/>
              <a:buChar char="v"/>
            </a:pPr>
            <a:r>
              <a:rPr lang="en-US" sz="1600" dirty="0"/>
              <a:t>Carroll worked with the federal government for many years, culminating in the position of a Labor Relations Officer in the Office of Personnel Management</a:t>
            </a:r>
          </a:p>
          <a:p>
            <a:pPr marL="400050" indent="-342900" algn="l">
              <a:lnSpc>
                <a:spcPct val="100000"/>
              </a:lnSpc>
              <a:buFont typeface="Wingdings" pitchFamily="2" charset="2"/>
              <a:buChar char="v"/>
            </a:pPr>
            <a:endParaRPr lang="en-US" sz="1600" dirty="0"/>
          </a:p>
          <a:p>
            <a:pPr marL="400050" indent="-342900" algn="l">
              <a:lnSpc>
                <a:spcPct val="100000"/>
              </a:lnSpc>
              <a:buFont typeface="Wingdings" pitchFamily="2" charset="2"/>
              <a:buChar char="v"/>
            </a:pPr>
            <a:r>
              <a:rPr lang="en-US" sz="1600" dirty="0"/>
              <a:t>Army Veteran</a:t>
            </a:r>
          </a:p>
          <a:p>
            <a:pPr marL="683514" lvl="1" indent="-342900">
              <a:lnSpc>
                <a:spcPct val="100000"/>
              </a:lnSpc>
              <a:buFont typeface="Wingdings" pitchFamily="2" charset="2"/>
              <a:buChar char="v"/>
            </a:pPr>
            <a:r>
              <a:rPr lang="en-US" sz="1600" dirty="0"/>
              <a:t>Served in the Korean War</a:t>
            </a:r>
          </a:p>
          <a:p>
            <a:pPr marL="683514" lvl="1" indent="-342900">
              <a:lnSpc>
                <a:spcPct val="100000"/>
              </a:lnSpc>
              <a:buFont typeface="Wingdings" pitchFamily="2" charset="2"/>
              <a:buChar char="v"/>
            </a:pPr>
            <a:r>
              <a:rPr lang="en-US" sz="1600" dirty="0"/>
              <a:t>Rose to the rank of Captain in an all-white troop, and retired as a Colonel from the Army Reserves after 30 years of service</a:t>
            </a:r>
          </a:p>
          <a:p>
            <a:endParaRPr lang="en-US" dirty="0"/>
          </a:p>
        </p:txBody>
      </p:sp>
      <p:pic>
        <p:nvPicPr>
          <p:cNvPr id="4" name="Picture Placeholder 5" descr="A person and person posing for a photo&#10;&#10;Description automatically generated with medium confidence">
            <a:extLst>
              <a:ext uri="{FF2B5EF4-FFF2-40B4-BE49-F238E27FC236}">
                <a16:creationId xmlns:a16="http://schemas.microsoft.com/office/drawing/2014/main" id="{6E976780-C8C7-DB62-E80A-73B532CAF5DF}"/>
              </a:ext>
            </a:extLst>
          </p:cNvPr>
          <p:cNvPicPr>
            <a:picLocks noChangeAspect="1"/>
          </p:cNvPicPr>
          <p:nvPr/>
        </p:nvPicPr>
        <p:blipFill>
          <a:blip r:embed="rId2"/>
          <a:srcRect t="1699" b="1699"/>
          <a:stretch>
            <a:fillRect/>
          </a:stretch>
        </p:blipFill>
        <p:spPr>
          <a:xfrm>
            <a:off x="8205847" y="1246145"/>
            <a:ext cx="3370280" cy="3768942"/>
          </a:xfrm>
          <a:prstGeom prst="rect">
            <a:avLst/>
          </a:prstGeom>
        </p:spPr>
      </p:pic>
      <p:sp>
        <p:nvSpPr>
          <p:cNvPr id="5" name="TextBox 4">
            <a:extLst>
              <a:ext uri="{FF2B5EF4-FFF2-40B4-BE49-F238E27FC236}">
                <a16:creationId xmlns:a16="http://schemas.microsoft.com/office/drawing/2014/main" id="{E9C4BE02-7EAF-9B2C-E7A6-0A7D32B9B2A1}"/>
              </a:ext>
            </a:extLst>
          </p:cNvPr>
          <p:cNvSpPr txBox="1"/>
          <p:nvPr/>
        </p:nvSpPr>
        <p:spPr>
          <a:xfrm>
            <a:off x="8538638" y="5015087"/>
            <a:ext cx="2704699" cy="369332"/>
          </a:xfrm>
          <a:prstGeom prst="rect">
            <a:avLst/>
          </a:prstGeom>
          <a:noFill/>
        </p:spPr>
        <p:txBody>
          <a:bodyPr wrap="square" rtlCol="0">
            <a:spAutoFit/>
          </a:bodyPr>
          <a:lstStyle/>
          <a:p>
            <a:r>
              <a:rPr lang="en-US" sz="1800" b="1" dirty="0">
                <a:solidFill>
                  <a:schemeClr val="accent5"/>
                </a:solidFill>
                <a:latin typeface="+mn-lt"/>
              </a:rPr>
              <a:t>Carroll &amp; Muriel - 2014</a:t>
            </a:r>
          </a:p>
        </p:txBody>
      </p:sp>
      <p:sp>
        <p:nvSpPr>
          <p:cNvPr id="6" name="TextBox 5">
            <a:extLst>
              <a:ext uri="{FF2B5EF4-FFF2-40B4-BE49-F238E27FC236}">
                <a16:creationId xmlns:a16="http://schemas.microsoft.com/office/drawing/2014/main" id="{5364B574-47C7-4E18-F7BE-07780E95ED71}"/>
              </a:ext>
            </a:extLst>
          </p:cNvPr>
          <p:cNvSpPr txBox="1"/>
          <p:nvPr/>
        </p:nvSpPr>
        <p:spPr>
          <a:xfrm>
            <a:off x="6800382" y="5906434"/>
            <a:ext cx="5382582" cy="494366"/>
          </a:xfrm>
          <a:prstGeom prst="rect">
            <a:avLst/>
          </a:prstGeom>
          <a:noFill/>
        </p:spPr>
        <p:txBody>
          <a:bodyPr wrap="square" rtlCol="0">
            <a:spAutoFit/>
          </a:bodyPr>
          <a:lstStyle/>
          <a:p>
            <a:pPr marL="57150">
              <a:lnSpc>
                <a:spcPct val="120000"/>
              </a:lnSpc>
            </a:pPr>
            <a:r>
              <a:rPr lang="en-US" sz="2400" b="1" i="1" dirty="0">
                <a:solidFill>
                  <a:schemeClr val="bg2"/>
                </a:solidFill>
                <a:latin typeface="+mn-lt"/>
              </a:rPr>
              <a:t>Thank you, Carroll!  We salute you!</a:t>
            </a:r>
          </a:p>
        </p:txBody>
      </p:sp>
    </p:spTree>
    <p:extLst>
      <p:ext uri="{BB962C8B-B14F-4D97-AF65-F5344CB8AC3E}">
        <p14:creationId xmlns:p14="http://schemas.microsoft.com/office/powerpoint/2010/main" val="183071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CD40EB-2120-A2AC-F5BB-D0E17C885C4F}"/>
              </a:ext>
            </a:extLst>
          </p:cNvPr>
          <p:cNvSpPr>
            <a:spLocks noGrp="1"/>
          </p:cNvSpPr>
          <p:nvPr>
            <p:ph type="title"/>
          </p:nvPr>
        </p:nvSpPr>
        <p:spPr>
          <a:xfrm>
            <a:off x="3814482" y="425674"/>
            <a:ext cx="4563035" cy="1189038"/>
          </a:xfrm>
        </p:spPr>
        <p:txBody>
          <a:bodyPr/>
          <a:lstStyle/>
          <a:p>
            <a:pPr algn="ctr"/>
            <a:r>
              <a:rPr lang="en-US" sz="4000" kern="1200" dirty="0">
                <a:solidFill>
                  <a:srgbClr val="007788"/>
                </a:solidFill>
                <a:latin typeface="+mj-lt"/>
                <a:ea typeface="+mj-ea"/>
                <a:cs typeface="+mj-cs"/>
              </a:rPr>
              <a:t>Maya Angelou</a:t>
            </a:r>
            <a:br>
              <a:rPr lang="en-US" sz="4000" kern="1200" dirty="0">
                <a:solidFill>
                  <a:srgbClr val="007788"/>
                </a:solidFill>
                <a:latin typeface="+mj-lt"/>
                <a:ea typeface="+mj-ea"/>
                <a:cs typeface="+mj-cs"/>
              </a:rPr>
            </a:br>
            <a:r>
              <a:rPr lang="en-US" sz="4000" kern="1200" dirty="0">
                <a:solidFill>
                  <a:srgbClr val="007788"/>
                </a:solidFill>
                <a:latin typeface="+mj-lt"/>
                <a:ea typeface="+mj-ea"/>
                <a:cs typeface="+mj-cs"/>
              </a:rPr>
              <a:t>”And Still, I Rise”</a:t>
            </a:r>
            <a:endParaRPr lang="en-US" dirty="0">
              <a:solidFill>
                <a:srgbClr val="007788"/>
              </a:solidFill>
            </a:endParaRPr>
          </a:p>
        </p:txBody>
      </p:sp>
      <p:pic>
        <p:nvPicPr>
          <p:cNvPr id="5" name="Online Media 1" title="'Still I Rise' by Maya Angelou (Live performance)">
            <a:hlinkClick r:id="" action="ppaction://media"/>
            <a:extLst>
              <a:ext uri="{FF2B5EF4-FFF2-40B4-BE49-F238E27FC236}">
                <a16:creationId xmlns:a16="http://schemas.microsoft.com/office/drawing/2014/main" id="{F4864C57-0846-07EE-B363-646C8ADE053C}"/>
              </a:ext>
            </a:extLst>
          </p:cNvPr>
          <p:cNvPicPr>
            <a:picLocks noRot="1" noChangeAspect="1"/>
          </p:cNvPicPr>
          <p:nvPr>
            <a:videoFile r:link="rId1"/>
          </p:nvPr>
        </p:nvPicPr>
        <p:blipFill>
          <a:blip r:embed="rId3"/>
          <a:stretch>
            <a:fillRect/>
          </a:stretch>
        </p:blipFill>
        <p:spPr>
          <a:xfrm>
            <a:off x="3038221" y="1889615"/>
            <a:ext cx="6115556" cy="3455288"/>
          </a:xfrm>
          <a:prstGeom prst="rect">
            <a:avLst/>
          </a:prstGeom>
        </p:spPr>
      </p:pic>
    </p:spTree>
    <p:extLst>
      <p:ext uri="{BB962C8B-B14F-4D97-AF65-F5344CB8AC3E}">
        <p14:creationId xmlns:p14="http://schemas.microsoft.com/office/powerpoint/2010/main" val="158163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A302849-2A9A-47A4-A0EB-5A3FA8BE70DB}"/>
              </a:ext>
            </a:extLst>
          </p:cNvPr>
          <p:cNvSpPr>
            <a:spLocks noGrp="1"/>
          </p:cNvSpPr>
          <p:nvPr>
            <p:ph type="title"/>
          </p:nvPr>
        </p:nvSpPr>
        <p:spPr>
          <a:xfrm>
            <a:off x="0" y="349404"/>
            <a:ext cx="8415454" cy="906966"/>
          </a:xfrm>
        </p:spPr>
        <p:txBody>
          <a:bodyPr>
            <a:normAutofit/>
          </a:bodyPr>
          <a:lstStyle/>
          <a:p>
            <a:pPr algn="ctr"/>
            <a:r>
              <a:rPr lang="en-US" u="sng" dirty="0"/>
              <a:t>In Memoriam</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870137" y="2163180"/>
            <a:ext cx="6675180" cy="2531640"/>
          </a:xfrm>
        </p:spPr>
        <p:txBody>
          <a:bodyPr vert="horz" lIns="91440" tIns="45720" rIns="91440" bIns="45720" rtlCol="0" anchor="t">
            <a:noAutofit/>
          </a:bodyPr>
          <a:lstStyle/>
          <a:p>
            <a:pPr algn="ctr">
              <a:lnSpc>
                <a:spcPct val="100000"/>
              </a:lnSpc>
            </a:pPr>
            <a:r>
              <a:rPr lang="en-US" altLang="en-US" sz="2400" dirty="0">
                <a:solidFill>
                  <a:srgbClr val="F69000"/>
                </a:solidFill>
              </a:rPr>
              <a:t>We wish to recognize and honor those who we have lost in the past year, people who have inspired us, entertained us, challenged us and made an impact not just on Black History, but Human History. </a:t>
            </a:r>
            <a:endParaRPr lang="en-US" altLang="en-US" sz="2400" i="1" dirty="0">
              <a:solidFill>
                <a:srgbClr val="F69000"/>
              </a:solidFill>
            </a:endParaRPr>
          </a:p>
          <a:p>
            <a:pPr>
              <a:lnSpc>
                <a:spcPct val="150000"/>
              </a:lnSpc>
            </a:pPr>
            <a:endParaRPr lang="en-US" sz="1600" i="1" dirty="0">
              <a:solidFill>
                <a:schemeClr val="accent4"/>
              </a:solidFill>
            </a:endParaRPr>
          </a:p>
          <a:p>
            <a:pPr>
              <a:lnSpc>
                <a:spcPct val="150000"/>
              </a:lnSpc>
            </a:pPr>
            <a:endParaRPr lang="en-US" sz="1400" i="1" dirty="0">
              <a:solidFill>
                <a:schemeClr val="accent4"/>
              </a:solidFill>
            </a:endParaRPr>
          </a:p>
          <a:p>
            <a:pPr>
              <a:lnSpc>
                <a:spcPct val="150000"/>
              </a:lnSpc>
            </a:pPr>
            <a:endParaRPr lang="en-US" sz="1400" i="1" dirty="0">
              <a:solidFill>
                <a:schemeClr val="accent4"/>
              </a:solidFill>
            </a:endParaRPr>
          </a:p>
          <a:p>
            <a:pPr>
              <a:lnSpc>
                <a:spcPct val="150000"/>
              </a:lnSpc>
            </a:pPr>
            <a:endParaRPr lang="en-US" sz="1400" i="1" dirty="0">
              <a:solidFill>
                <a:schemeClr val="accent4"/>
              </a:solidFill>
            </a:endParaRPr>
          </a:p>
        </p:txBody>
      </p:sp>
    </p:spTree>
    <p:extLst>
      <p:ext uri="{BB962C8B-B14F-4D97-AF65-F5344CB8AC3E}">
        <p14:creationId xmlns:p14="http://schemas.microsoft.com/office/powerpoint/2010/main" val="30793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0C6F0C8-F0A3-0783-DEBB-AD9EB6A214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70" r="27170"/>
          <a:stretch/>
        </p:blipFill>
        <p:spPr bwMode="auto">
          <a:xfrm>
            <a:off x="6378274" y="935247"/>
            <a:ext cx="5813726" cy="589306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CA99DD-C2CD-F8A5-9140-C3D4FB0D2C04}"/>
              </a:ext>
            </a:extLst>
          </p:cNvPr>
          <p:cNvSpPr txBox="1"/>
          <p:nvPr/>
        </p:nvSpPr>
        <p:spPr>
          <a:xfrm>
            <a:off x="2071144" y="240631"/>
            <a:ext cx="7485166" cy="1569660"/>
          </a:xfrm>
          <a:prstGeom prst="rect">
            <a:avLst/>
          </a:prstGeom>
          <a:noFill/>
        </p:spPr>
        <p:txBody>
          <a:bodyPr wrap="square" rtlCol="0">
            <a:spAutoFit/>
          </a:bodyPr>
          <a:lstStyle/>
          <a:p>
            <a:pPr algn="ctr"/>
            <a:r>
              <a:rPr lang="en-US" sz="3200" b="1" dirty="0">
                <a:latin typeface="+mj-lt"/>
                <a:ea typeface="+mj-ea"/>
                <a:cs typeface="+mj-cs"/>
              </a:rPr>
              <a:t>Remembering Rev. Dr. Calvin Butts III Changemaker, Visionary</a:t>
            </a:r>
          </a:p>
          <a:p>
            <a:pPr algn="ctr"/>
            <a:r>
              <a:rPr lang="en-US" sz="3200" dirty="0">
                <a:latin typeface="+mn-lt"/>
              </a:rPr>
              <a:t>1949-2022</a:t>
            </a:r>
          </a:p>
        </p:txBody>
      </p:sp>
      <p:sp>
        <p:nvSpPr>
          <p:cNvPr id="4" name="TextBox 3">
            <a:extLst>
              <a:ext uri="{FF2B5EF4-FFF2-40B4-BE49-F238E27FC236}">
                <a16:creationId xmlns:a16="http://schemas.microsoft.com/office/drawing/2014/main" id="{428690A8-4A80-FF15-ADCC-4BA5297B15C1}"/>
              </a:ext>
            </a:extLst>
          </p:cNvPr>
          <p:cNvSpPr txBox="1"/>
          <p:nvPr/>
        </p:nvSpPr>
        <p:spPr>
          <a:xfrm>
            <a:off x="318468" y="2074587"/>
            <a:ext cx="5920967" cy="4542782"/>
          </a:xfrm>
          <a:prstGeom prst="rect">
            <a:avLst/>
          </a:prstGeom>
          <a:noFill/>
        </p:spPr>
        <p:txBody>
          <a:bodyPr wrap="square" rtlCol="0">
            <a:spAutoFit/>
          </a:bodyPr>
          <a:lstStyle/>
          <a:p>
            <a:pPr marL="57150" indent="-285750">
              <a:lnSpc>
                <a:spcPct val="90000"/>
              </a:lnSpc>
              <a:spcAft>
                <a:spcPts val="600"/>
              </a:spcAft>
              <a:buFont typeface="Wingdings" pitchFamily="2" charset="2"/>
              <a:buChar char="v"/>
            </a:pPr>
            <a:r>
              <a:rPr lang="en-US" sz="1800" dirty="0">
                <a:latin typeface="+mn-lt"/>
              </a:rPr>
              <a:t>Today’s program is dedicated to the memory of </a:t>
            </a:r>
          </a:p>
          <a:p>
            <a:pPr>
              <a:lnSpc>
                <a:spcPct val="90000"/>
              </a:lnSpc>
              <a:spcAft>
                <a:spcPts val="600"/>
              </a:spcAft>
            </a:pPr>
            <a:r>
              <a:rPr lang="en-US" sz="1800" dirty="0">
                <a:latin typeface="+mn-lt"/>
              </a:rPr>
              <a:t>Rev. Dr. Calvin Butts III, Pastor-Abyssinian Baptist Church, Harlem NY.</a:t>
            </a:r>
            <a:br>
              <a:rPr lang="en-US" sz="1800" dirty="0">
                <a:latin typeface="+mn-lt"/>
              </a:rPr>
            </a:br>
            <a:endParaRPr lang="en-US" sz="1800" dirty="0">
              <a:latin typeface="+mn-lt"/>
            </a:endParaRPr>
          </a:p>
          <a:p>
            <a:pPr marL="57150" indent="-285750">
              <a:lnSpc>
                <a:spcPct val="90000"/>
              </a:lnSpc>
              <a:spcAft>
                <a:spcPts val="600"/>
              </a:spcAft>
              <a:buFont typeface="Wingdings" pitchFamily="2" charset="2"/>
              <a:buChar char="v"/>
            </a:pPr>
            <a:r>
              <a:rPr lang="en-US" sz="1800" i="0" dirty="0">
                <a:effectLst/>
                <a:latin typeface="+mn-lt"/>
              </a:rPr>
              <a:t>Rev. Butts served as Pastor of the globally renowned Abyssinian Baptist Church for more than 30 years </a:t>
            </a:r>
            <a:r>
              <a:rPr lang="en-US" sz="1800" dirty="0">
                <a:latin typeface="+mn-lt"/>
              </a:rPr>
              <a:t>where e</a:t>
            </a:r>
            <a:r>
              <a:rPr lang="en-US" sz="1800" i="0" dirty="0">
                <a:effectLst/>
                <a:latin typeface="+mn-lt"/>
              </a:rPr>
              <a:t>ducation and faith were the hallmarks of </a:t>
            </a:r>
            <a:r>
              <a:rPr lang="en-US" sz="1800" dirty="0">
                <a:latin typeface="+mn-lt"/>
              </a:rPr>
              <a:t>his </a:t>
            </a:r>
            <a:r>
              <a:rPr lang="en-US" sz="1800" i="0" dirty="0">
                <a:effectLst/>
                <a:latin typeface="+mn-lt"/>
              </a:rPr>
              <a:t>ministry.</a:t>
            </a:r>
          </a:p>
          <a:p>
            <a:pPr marL="57150" indent="-285750">
              <a:lnSpc>
                <a:spcPct val="90000"/>
              </a:lnSpc>
              <a:spcAft>
                <a:spcPts val="600"/>
              </a:spcAft>
              <a:buFont typeface="Wingdings" pitchFamily="2" charset="2"/>
              <a:buChar char="v"/>
            </a:pPr>
            <a:endParaRPr lang="en-US" dirty="0">
              <a:latin typeface="+mn-lt"/>
            </a:endParaRPr>
          </a:p>
          <a:p>
            <a:pPr marL="57150" indent="-285750">
              <a:lnSpc>
                <a:spcPct val="90000"/>
              </a:lnSpc>
              <a:spcAft>
                <a:spcPts val="600"/>
              </a:spcAft>
              <a:buFont typeface="Wingdings" pitchFamily="2" charset="2"/>
              <a:buChar char="v"/>
            </a:pPr>
            <a:r>
              <a:rPr lang="en-US" sz="1800" i="0" dirty="0">
                <a:effectLst/>
                <a:latin typeface="+mn-lt"/>
              </a:rPr>
              <a:t>A powerful preacher, a leader devoted to positively uplifting the black community, and an effective voice for civil rights.</a:t>
            </a:r>
          </a:p>
          <a:p>
            <a:pPr marL="57150" indent="-285750">
              <a:lnSpc>
                <a:spcPct val="90000"/>
              </a:lnSpc>
              <a:spcAft>
                <a:spcPts val="600"/>
              </a:spcAft>
              <a:buFont typeface="Wingdings" pitchFamily="2" charset="2"/>
              <a:buChar char="v"/>
            </a:pPr>
            <a:endParaRPr lang="en-US" sz="1800" i="0" dirty="0">
              <a:effectLst/>
              <a:latin typeface="+mn-lt"/>
            </a:endParaRPr>
          </a:p>
          <a:p>
            <a:pPr marL="57150" indent="-285750">
              <a:lnSpc>
                <a:spcPct val="90000"/>
              </a:lnSpc>
              <a:spcAft>
                <a:spcPts val="600"/>
              </a:spcAft>
              <a:buFont typeface="Wingdings" pitchFamily="2" charset="2"/>
              <a:buChar char="v"/>
            </a:pPr>
            <a:r>
              <a:rPr lang="en-US" sz="1800" i="0" dirty="0">
                <a:effectLst/>
                <a:latin typeface="+mn-lt"/>
              </a:rPr>
              <a:t>Rev. Butts founded the Abyssinian Development Corp. to redevelop the areas around the church with retail and residential buildings. Its stated mission was to "rebuild Harlem, brick by brick, block by block."</a:t>
            </a:r>
            <a:endParaRPr lang="en-US" sz="1800" dirty="0">
              <a:latin typeface="+mn-lt"/>
            </a:endParaRPr>
          </a:p>
        </p:txBody>
      </p:sp>
      <p:sp>
        <p:nvSpPr>
          <p:cNvPr id="5" name="Footer Placeholder 4">
            <a:extLst>
              <a:ext uri="{FF2B5EF4-FFF2-40B4-BE49-F238E27FC236}">
                <a16:creationId xmlns:a16="http://schemas.microsoft.com/office/drawing/2014/main" id="{B3A677ED-68E4-F873-9CFA-01A105BED0D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933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History Month_TM10103076_Win32_LH_v4" id="{5AE25372-5B71-4B3F-A332-C4D84C968E46}" vid="{07F4610E-88B6-4CC8-AAA7-899DFEA9E1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CFAAC47-BD84-465D-B982-7A75BCC08F7D}">
  <ds:schemaRefs>
    <ds:schemaRef ds:uri="http://schemas.microsoft.com/sharepoint/v3/contenttype/forms"/>
  </ds:schemaRefs>
</ds:datastoreItem>
</file>

<file path=customXml/itemProps2.xml><?xml version="1.0" encoding="utf-8"?>
<ds:datastoreItem xmlns:ds="http://schemas.openxmlformats.org/officeDocument/2006/customXml" ds:itemID="{A8A967B1-A0A0-415E-82CC-A85AEE3A6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9EEA4-141F-4066-B57B-E44468FB3D6E}">
  <ds:schemaRefs>
    <ds:schemaRef ds:uri="230e9df3-be65-4c73-a93b-d1236ebd677e"/>
    <ds:schemaRef ds:uri="http://purl.org/dc/dcmitype/"/>
    <ds:schemaRef ds:uri="http://purl.org/dc/terms/"/>
    <ds:schemaRef ds:uri="16c05727-aa75-4e4a-9b5f-8a80a1165891"/>
    <ds:schemaRef ds:uri="http://schemas.microsoft.com/office/2006/documentManagement/types"/>
    <ds:schemaRef ds:uri="http://schemas.microsoft.com/sharepoint/v3"/>
    <ds:schemaRef ds:uri="http://www.w3.org/XML/1998/namespace"/>
    <ds:schemaRef ds:uri="http://schemas.microsoft.com/office/infopath/2007/PartnerControls"/>
    <ds:schemaRef ds:uri="http://purl.org/dc/elements/1.1/"/>
    <ds:schemaRef ds:uri="http://schemas.openxmlformats.org/package/2006/metadata/core-properties"/>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Black History Month presentation</Template>
  <TotalTime>7132</TotalTime>
  <Words>1660</Words>
  <Application>Microsoft Macintosh PowerPoint</Application>
  <PresentationFormat>Widescreen</PresentationFormat>
  <Paragraphs>131</Paragraphs>
  <Slides>17</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Helvetica</vt:lpstr>
      <vt:lpstr>Segoe UI</vt:lpstr>
      <vt:lpstr>Verlag A</vt:lpstr>
      <vt:lpstr>Wingdings</vt:lpstr>
      <vt:lpstr>2_Office Theme</vt:lpstr>
      <vt:lpstr>Welcome!  Our program will begin promptly at 11:30 am</vt:lpstr>
      <vt:lpstr>Still, We Rise Black History Month Event Feb. 12,  2023  St. Francis Episcopal Church </vt:lpstr>
      <vt:lpstr>Today’s Program</vt:lpstr>
      <vt:lpstr>“Lift Every Voice and Sing”  The St. Francis Choir,  Rachel Gastaya, Director Princess Thomas, Marie Petit-Homme, Rillette Hammond, &amp; Grace McDougal</vt:lpstr>
      <vt:lpstr>PowerPoint Presentation</vt:lpstr>
      <vt:lpstr>Spotlight on Carroll C. Wilson Trailblazer, Leader, Mentor</vt:lpstr>
      <vt:lpstr>Maya Angelou ”And Still, I Rise”</vt:lpstr>
      <vt:lpstr>In Memoriam</vt:lpstr>
      <vt:lpstr>PowerPoint Presentation</vt:lpstr>
      <vt:lpstr>PowerPoint Presentation</vt:lpstr>
      <vt:lpstr>National Association for the Advancement of Colored People  114 years of Social Justice reform</vt:lpstr>
      <vt:lpstr>Accomplishments</vt:lpstr>
      <vt:lpstr>NAACP Today</vt:lpstr>
      <vt:lpstr>Diane Hawkins “Triumph in the Face of Adversity”</vt:lpstr>
      <vt:lpstr>Q &amp; A</vt:lpstr>
      <vt:lpstr>PowerPoint Presentation</vt:lpstr>
      <vt:lpstr>Thank You &amp; Acknowledgements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Francis Episcopal Church Black History Month Celebration Feb. 12,  2023</dc:title>
  <dc:subject/>
  <dc:creator>Nunes, Heather [DEP]</dc:creator>
  <cp:keywords/>
  <dc:description/>
  <cp:lastModifiedBy>Christy McGuire</cp:lastModifiedBy>
  <cp:revision>67</cp:revision>
  <cp:lastPrinted>2023-02-10T23:24:54Z</cp:lastPrinted>
  <dcterms:created xsi:type="dcterms:W3CDTF">2022-11-08T14:22:49Z</dcterms:created>
  <dcterms:modified xsi:type="dcterms:W3CDTF">2023-02-11T00:46:10Z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